
<file path=[Content_Types].xml><?xml version="1.0" encoding="utf-8"?>
<Types xmlns="http://schemas.openxmlformats.org/package/2006/content-types">
  <Default Extension="wmf" ContentType="image/x-wmf"/>
  <Default Extension="png" ContentType="image/pn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6.xml" ContentType="application/vnd.openxmlformats-officedocument.presentationml.slide+xml"/>
  <Override PartName="/ppt/slides/slide10.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Layouts/slideLayout10.xml" ContentType="application/vnd.openxmlformats-officedocument.presentationml.slideLayout+xml"/>
  <Override PartName="/ppt/slideLayouts/slideLayout4.xml" ContentType="application/vnd.openxmlformats-officedocument.presentationml.slideLayout+xml"/>
  <Override PartName="/ppt/notesSlides/notesSlide11.xml" ContentType="application/vnd.openxmlformats-officedocument.presentationml.notesSlide+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7.xml" ContentType="application/vnd.openxmlformats-officedocument.presentationml.slideLayout+xml"/>
  <Override PartName="/ppt/notesSlides/notesSlide7.xml" ContentType="application/vnd.openxmlformats-officedocument.presentationml.notesSlide+xml"/>
  <Override PartName="/ppt/slideLayouts/slideLayout2.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notesMasters/notesMaster1.xml" ContentType="application/vnd.openxmlformats-officedocument.presentationml.notesMaster+xml"/>
  <Override PartName="/ppt/theme/theme2.xml" ContentType="application/vnd.openxmlformats-officedocument.theme+xml"/>
  <Override PartName="/ppt/slideLayouts/slideLayout6.xml" ContentType="application/vnd.openxmlformats-officedocument.presentationml.slideLayout+xml"/>
  <Override PartName="/docProps/app.xml" ContentType="application/vnd.openxmlformats-officedocument.extended-properties+xml"/>
  <Override PartName="/ppt/slides/slide8.xml" ContentType="application/vnd.openxmlformats-officedocument.presentationml.slide+xml"/>
  <Override PartName="/ppt/slideLayouts/slideLayout5.xml" ContentType="application/vnd.openxmlformats-officedocument.presentationml.slideLayout+xml"/>
  <Override PartName="/docProps/core.xml" ContentType="application/vnd.openxmlformats-package.core-properties+xml"/>
  <Override PartName="/ppt/slides/slide4.xml" ContentType="application/vnd.openxmlformats-officedocument.presentationml.slide+xml"/>
  <Override PartName="/ppt/viewProps.xml" ContentType="application/vnd.openxmlformats-officedocument.presentationml.viewProps+xml"/>
  <Override PartName="/ppt/notesSlides/notesSlide8.xml" ContentType="application/vnd.openxmlformats-officedocument.presentationml.notesSlide+xml"/>
  <Override PartName="/ppt/presProps.xml" ContentType="application/vnd.openxmlformats-officedocument.presentationml.presProps+xml"/>
  <Override PartName="/ppt/slides/slide7.xml" ContentType="application/vnd.openxmlformats-officedocument.presentationml.slide+xml"/>
  <Override PartName="/ppt/slides/slide11.xml" ContentType="application/vnd.openxmlformats-officedocument.presentationml.slide+xml"/>
  <Override PartName="/ppt/slideMasters/slideMaster1.xml" ContentType="application/vnd.openxmlformats-officedocument.presentationml.slideMaster+xml"/>
  <Override PartName="/ppt/slides/slide5.xml" ContentType="application/vnd.openxmlformats-officedocument.presentationml.slide+xml"/>
  <Override PartName="/ppt/tableStyles.xml" ContentType="application/vnd.openxmlformats-officedocument.presentationml.tableStyles+xml"/>
  <Override PartName="/ppt/presentation.xml" ContentType="application/vnd.openxmlformats-officedocument.presentationml.presentation.main+xml"/>
  <Override PartName="/ppt/theme/theme1.xml" ContentType="application/vnd.openxmlformats-officedocument.theme+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aveSubsetFonts="1">
  <p:sldMasterIdLst>
    <p:sldMasterId id="2147483648" r:id="rId1"/>
  </p:sldMasterIdLst>
  <p:notesMasterIdLst>
    <p:notesMasterId r:id="rId17"/>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Lst>
  <p:sldSz cx="12192000" cy="6858000"/>
  <p:notesSz cx="6858000" cy="9144000"/>
  <p:defaultText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378" y="90"/>
      </p:cViewPr>
      <p:guideLst>
        <p:guide pos="3840"/>
        <p:guide pos="2160" orient="horz"/>
      </p:guideLst>
    </p:cSldViewPr>
  </p:slideViewPr>
  <p:gridSpacing cx="72008" cy="72008"/>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notesMaster" Target="notesMasters/notesMaster1.xml"/><Relationship Id="rId18" Type="http://schemas.openxmlformats.org/officeDocument/2006/relationships/presProps" Target="presProps.xml" /><Relationship Id="rId19" Type="http://schemas.openxmlformats.org/officeDocument/2006/relationships/tableStyles" Target="tableStyles.xml" /><Relationship Id="rId20" Type="http://schemas.openxmlformats.org/officeDocument/2006/relationships/viewProps" Target="viewProps.xml" /></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Ref idx="1001">
        <a:schemeClr val="bg1"/>
      </p:bgRef>
    </p:bg>
    <p:spTree>
      <p:nvGrpSpPr>
        <p:cNvPr id="1" name=""/>
        <p:cNvGrpSpPr/>
        <p:nvPr/>
      </p:nvGrpSpPr>
      <p:grpSpPr bwMode="auto">
        <a:xfrm>
          <a:off x="0" y="0"/>
          <a:ext cx="0" cy="0"/>
          <a:chOff x="0" y="0"/>
          <a:chExt cx="0" cy="0"/>
        </a:xfrm>
      </p:grpSpPr>
      <p:sp>
        <p:nvSpPr>
          <p:cNvPr id="2" name="Header Placeholder 1"/>
          <p:cNvSpPr>
            <a:spLocks noGrp="1"/>
          </p:cNvSpPr>
          <p:nvPr>
            <p:ph type="hdr" sz="quarter"/>
          </p:nvPr>
        </p:nvSpPr>
        <p:spPr bwMode="auto">
          <a:xfrm>
            <a:off x="0" y="0"/>
            <a:ext cx="2971800" cy="458788"/>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bwMode="auto">
          <a:xfrm>
            <a:off x="3884613" y="0"/>
            <a:ext cx="2971800" cy="458788"/>
          </a:xfrm>
          <a:prstGeom prst="rect">
            <a:avLst/>
          </a:prstGeom>
        </p:spPr>
        <p:txBody>
          <a:bodyPr vert="horz" lIns="91440" tIns="45720" rIns="91440" bIns="45720" rtlCol="0"/>
          <a:lstStyle>
            <a:lvl1pPr algn="r">
              <a:defRPr sz="1200"/>
            </a:lvl1pPr>
          </a:lstStyle>
          <a:p>
            <a:pPr>
              <a:defRPr/>
            </a:pPr>
            <a:fld id="{3632E96E-41F7-40C5-8419-297958CC00FA}" type="datetimeFigureOut">
              <a:rPr lang="en-US"/>
              <a:t>10/30/2013</a:t>
            </a:fld>
            <a:endParaRPr lang="en-US"/>
          </a:p>
        </p:txBody>
      </p:sp>
      <p:sp>
        <p:nvSpPr>
          <p:cNvPr id="4" name="Slide Image Placeholder 3"/>
          <p:cNvSpPr>
            <a:spLocks noChangeAspect="1" noGrp="1" noRot="1"/>
          </p:cNvSpPr>
          <p:nvPr>
            <p:ph type="sldImg" idx="2"/>
          </p:nvPr>
        </p:nvSpPr>
        <p:spPr bwMode="auto">
          <a:xfrm>
            <a:off x="685800" y="1143000"/>
            <a:ext cx="5486400" cy="3086100"/>
          </a:xfrm>
          <a:prstGeom prst="rect">
            <a:avLst/>
          </a:prstGeom>
          <a:noFill/>
          <a:ln w="12700">
            <a:solidFill>
              <a:prstClr val="black"/>
            </a:solidFill>
          </a:ln>
        </p:spPr>
        <p:txBody>
          <a:bodyPr vert="horz" lIns="91440" tIns="45720" rIns="91440" bIns="45720" rtlCol="0" anchor="ctr"/>
          <a:lstStyle/>
          <a:p>
            <a:pPr>
              <a:defRPr/>
            </a:pPr>
            <a:endParaRPr lang="en-US"/>
          </a:p>
        </p:txBody>
      </p:sp>
      <p:sp>
        <p:nvSpPr>
          <p:cNvPr id="5" name="Notes Placeholder 4"/>
          <p:cNvSpPr>
            <a:spLocks noGrp="1"/>
          </p:cNvSpPr>
          <p:nvPr>
            <p:ph type="body" sz="quarter" idx="3"/>
          </p:nvPr>
        </p:nvSpPr>
        <p:spPr bwMode="auto">
          <a:xfrm>
            <a:off x="685800" y="4400550"/>
            <a:ext cx="5486400" cy="3600450"/>
          </a:xfrm>
          <a:prstGeom prst="rect">
            <a:avLst/>
          </a:prstGeom>
        </p:spPr>
        <p:txBody>
          <a:bodyPr vert="horz" lIns="91440" tIns="45720" rIns="91440" bIns="45720" rtlCol="0"/>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6" name="Footer Placeholder 5"/>
          <p:cNvSpPr>
            <a:spLocks noGrp="1"/>
          </p:cNvSpPr>
          <p:nvPr>
            <p:ph type="ftr" sz="quarter" idx="4"/>
          </p:nvPr>
        </p:nvSpPr>
        <p:spPr bwMode="auto">
          <a:xfrm>
            <a:off x="0" y="8685213"/>
            <a:ext cx="2971800" cy="458787"/>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bwMode="auto">
          <a:xfrm>
            <a:off x="3884613" y="8685213"/>
            <a:ext cx="2971800" cy="458787"/>
          </a:xfrm>
          <a:prstGeom prst="rect">
            <a:avLst/>
          </a:prstGeom>
        </p:spPr>
        <p:txBody>
          <a:bodyPr vert="horz" lIns="91440" tIns="45720" rIns="91440" bIns="45720" rtlCol="0" anchor="b"/>
          <a:lstStyle>
            <a:lvl1pPr algn="r">
              <a:defRPr sz="1200"/>
            </a:lvl1pPr>
          </a:lstStyle>
          <a:p>
            <a:pPr>
              <a:defRPr/>
            </a:pPr>
            <a:fld id="{2E6999B8-B6B4-4561-A3CD-BBCDAB9FC9D9}"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a:xfrm>
            <a:off x="685800" y="1143000"/>
            <a:ext cx="5486400" cy="3086100"/>
          </a:xfrm>
        </p:spPr>
      </p:sp>
      <p:sp>
        <p:nvSpPr>
          <p:cNvPr id="3" name="Notes Placeholder 2"/>
          <p:cNvSpPr>
            <a:spLocks noGrp="1"/>
          </p:cNvSpPr>
          <p:nvPr>
            <p:ph type="body" idx="1"/>
          </p:nvPr>
        </p:nvSpPr>
        <p:spPr bwMode="auto"/>
        <p:txBody>
          <a:bodyPr/>
          <a:lstStyle/>
          <a:p>
            <a:pPr>
              <a:defRPr/>
            </a:pPr>
            <a:endParaRPr lang="en-US">
              <a:latin typeface="Arial"/>
              <a:cs typeface="Arial"/>
            </a:endParaRPr>
          </a:p>
        </p:txBody>
      </p:sp>
      <p:sp>
        <p:nvSpPr>
          <p:cNvPr id="4" name="Slide Number Placeholder 3"/>
          <p:cNvSpPr>
            <a:spLocks noGrp="1"/>
          </p:cNvSpPr>
          <p:nvPr>
            <p:ph type="sldNum" sz="quarter" idx="10"/>
          </p:nvPr>
        </p:nvSpPr>
        <p:spPr bwMode="auto"/>
        <p:txBody>
          <a:bodyPr/>
          <a:lstStyle/>
          <a:p>
            <a:pPr>
              <a:defRPr/>
            </a:pPr>
            <a:fld id="{2E6999B8-B6B4-4561-A3CD-BBCDAB9FC9D9}" type="slidenum">
              <a:rPr lang="en-US"/>
              <a:t>1</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C2D754B5-69D5-48E8-F8CA-B988EF2CFF40}" type="slidenum">
              <a:rPr/>
              <a:t/>
            </a:fld>
            <a:endParaRPr/>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D20EFB5-F79D-29B2-A8BF-C47A5B8652A7}" type="slidenum">
              <a:rPr/>
              <a:t/>
            </a:fld>
            <a:endParaRPr/>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7561E791-593D-1F56-AB2F-1DDCAE91FB00}" type="slidenum">
              <a:rPr/>
              <a:t/>
            </a:fld>
            <a:endParaRPr/>
          </a:p>
        </p:txBody>
      </p:sp>
    </p:spTree>
  </p:cSld>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7895BE59-0722-77F9-BD64-6A0C4EB148E7}" type="slidenum">
              <a:rPr/>
              <a:t/>
            </a:fld>
            <a:endParaRPr/>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CB6971BC-D360-36D2-AEDE-40CE06849A5A}" type="slidenum">
              <a:rPr/>
              <a:t/>
            </a:fld>
            <a:endParaRPr/>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9B4D3171-159A-C475-5602-757FC9B9B5ED}" type="slidenum">
              <a:rPr/>
              <a:t/>
            </a:fld>
            <a:endParaRPr/>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B04ECF48-A826-B3B9-25CF-C240C7F69AA0}" type="slidenum">
              <a:rPr/>
              <a:t/>
            </a:fld>
            <a:endParaRPr/>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A3AD314F-D67E-1E5A-5ECA-32082CE1C863}" type="slidenum">
              <a:rPr/>
              <a:t/>
            </a:fld>
            <a:endParaRPr/>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0F19C2C4-BF8E-ED0D-3FA7-961EB5C0FA5E}" type="slidenum">
              <a:rPr/>
              <a:t/>
            </a:fld>
            <a:endParaRPr/>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065CCAA9-882B-7B8A-DB16-B2ACF4F5F584}" type="slidenum">
              <a:rPr/>
              <a:t/>
            </a:fld>
            <a:endParaRPr/>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6F791169-E993-A0C7-5F38-B25279CCD034}" type="slidenum">
              <a:rPr/>
              <a:t/>
            </a:fld>
            <a:endParaRPr/>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D59B2E73-FF35-6F35-27E6-A885A134E826}" type="slidenum">
              <a:rPr/>
              <a:t/>
            </a:fld>
            <a:endParaRPr/>
          </a:p>
        </p:txBody>
      </p:sp>
    </p:spTree>
  </p:cSld>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 userDrawn="1">
  <p:cSld name="Title Slide">
    <p:spTree>
      <p:nvGrpSpPr>
        <p:cNvPr id="1" name=""/>
        <p:cNvGrpSpPr/>
        <p:nvPr/>
      </p:nvGrpSpPr>
      <p:grpSpPr bwMode="auto">
        <a:xfrm>
          <a:off x="0" y="0"/>
          <a:ext cx="0" cy="0"/>
          <a:chOff x="0" y="0"/>
          <a:chExt cx="0" cy="0"/>
        </a:xfrm>
      </p:grpSpPr>
      <p:sp>
        <p:nvSpPr>
          <p:cNvPr id="2" name="Title 1"/>
          <p:cNvSpPr>
            <a:spLocks noGrp="1"/>
          </p:cNvSpPr>
          <p:nvPr>
            <p:ph type="ctrTitle"/>
          </p:nvPr>
        </p:nvSpPr>
        <p:spPr bwMode="auto">
          <a:xfrm>
            <a:off x="1524000" y="1122363"/>
            <a:ext cx="9144000" cy="2387600"/>
          </a:xfrm>
        </p:spPr>
        <p:txBody>
          <a:bodyPr anchor="b"/>
          <a:lstStyle>
            <a:lvl1pPr algn="ctr">
              <a:defRPr sz="6000"/>
            </a:lvl1pPr>
          </a:lstStyle>
          <a:p>
            <a:pPr>
              <a:defRPr/>
            </a:pPr>
            <a:r>
              <a:rPr lang="en-US"/>
              <a:t>Click to edit Master title style</a:t>
            </a:r>
            <a:endParaRPr lang="en-US"/>
          </a:p>
        </p:txBody>
      </p:sp>
      <p:sp>
        <p:nvSpPr>
          <p:cNvPr id="3" name="Subtitle 2"/>
          <p:cNvSpPr>
            <a:spLocks noGrp="1"/>
          </p:cNvSpPr>
          <p:nvPr>
            <p:ph type="subTitle" idx="1"/>
          </p:nvPr>
        </p:nvSpPr>
        <p:spPr bwMode="auto">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en-US"/>
              <a:t>Click to edit Master subtitle style</a:t>
            </a:r>
            <a:endParaRPr lang="en-US"/>
          </a:p>
        </p:txBody>
      </p:sp>
      <p:sp>
        <p:nvSpPr>
          <p:cNvPr id="4" name="Date Placeholder 3"/>
          <p:cNvSpPr>
            <a:spLocks noGrp="1"/>
          </p:cNvSpPr>
          <p:nvPr>
            <p:ph type="dt" sz="half" idx="10"/>
          </p:nvPr>
        </p:nvSpPr>
        <p:spPr bwMode="auto"/>
        <p:txBody>
          <a:bodyPr/>
          <a:lstStyle/>
          <a:p>
            <a:pPr>
              <a:defRPr/>
            </a:pPr>
            <a:fld id="{BCC18F51-09EC-435C-A3BA-64A766E099C0}" type="datetimeFigureOut">
              <a:rPr lang="en-US"/>
              <a:t>30.10.2013</a:t>
            </a:fld>
            <a:endParaRPr lang="en-US"/>
          </a:p>
        </p:txBody>
      </p:sp>
      <p:sp>
        <p:nvSpPr>
          <p:cNvPr id="5" name="Footer Placeholder 4"/>
          <p:cNvSpPr>
            <a:spLocks noGrp="1"/>
          </p:cNvSpPr>
          <p:nvPr>
            <p:ph type="ftr" sz="quarter" idx="11"/>
          </p:nvPr>
        </p:nvSpPr>
        <p:spPr bwMode="auto"/>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x" userDrawn="1">
  <p:cSld name="Title and Vertical Tex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US"/>
              <a:t>Click to edit Master title style</a:t>
            </a:r>
            <a:endParaRPr lang="en-US"/>
          </a:p>
        </p:txBody>
      </p:sp>
      <p:sp>
        <p:nvSpPr>
          <p:cNvPr id="3" name="Vertical Text Placeholder 2"/>
          <p:cNvSpPr>
            <a:spLocks noGrp="1"/>
          </p:cNvSpPr>
          <p:nvPr>
            <p:ph type="body" orient="vert" idx="1"/>
          </p:nvPr>
        </p:nvSpPr>
        <p:spPr bwMode="auto"/>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4" name="Date Placeholder 3"/>
          <p:cNvSpPr>
            <a:spLocks noGrp="1"/>
          </p:cNvSpPr>
          <p:nvPr>
            <p:ph type="dt" sz="half" idx="10"/>
          </p:nvPr>
        </p:nvSpPr>
        <p:spPr bwMode="auto"/>
        <p:txBody>
          <a:bodyPr/>
          <a:lstStyle/>
          <a:p>
            <a:pPr>
              <a:defRPr/>
            </a:pPr>
            <a:fld id="{BCC18F51-09EC-435C-A3BA-64A766E099C0}" type="datetimeFigureOut">
              <a:rPr lang="en-US"/>
              <a:t>30.10.2013</a:t>
            </a:fld>
            <a:endParaRPr lang="en-US"/>
          </a:p>
        </p:txBody>
      </p:sp>
      <p:sp>
        <p:nvSpPr>
          <p:cNvPr id="5" name="Footer Placeholder 4"/>
          <p:cNvSpPr>
            <a:spLocks noGrp="1"/>
          </p:cNvSpPr>
          <p:nvPr>
            <p:ph type="ftr" sz="quarter" idx="11"/>
          </p:nvPr>
        </p:nvSpPr>
        <p:spPr bwMode="auto"/>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itleAndTx" userDrawn="1">
  <p:cSld name="Vertical Title and Text">
    <p:spTree>
      <p:nvGrpSpPr>
        <p:cNvPr id="1" name=""/>
        <p:cNvGrpSpPr/>
        <p:nvPr/>
      </p:nvGrpSpPr>
      <p:grpSpPr bwMode="auto">
        <a:xfrm>
          <a:off x="0" y="0"/>
          <a:ext cx="0" cy="0"/>
          <a:chOff x="0" y="0"/>
          <a:chExt cx="0" cy="0"/>
        </a:xfrm>
      </p:grpSpPr>
      <p:sp>
        <p:nvSpPr>
          <p:cNvPr id="2" name="Vertical Title 1"/>
          <p:cNvSpPr>
            <a:spLocks noGrp="1"/>
          </p:cNvSpPr>
          <p:nvPr>
            <p:ph type="title" orient="vert"/>
          </p:nvPr>
        </p:nvSpPr>
        <p:spPr bwMode="auto">
          <a:xfrm>
            <a:off x="8724900" y="365125"/>
            <a:ext cx="2628900" cy="5811838"/>
          </a:xfrm>
        </p:spPr>
        <p:txBody>
          <a:bodyPr vert="eaVert"/>
          <a:lstStyle/>
          <a:p>
            <a:pPr>
              <a:defRPr/>
            </a:pPr>
            <a:r>
              <a:rPr lang="en-US"/>
              <a:t>Click to edit Master title style</a:t>
            </a:r>
            <a:endParaRPr lang="en-US"/>
          </a:p>
        </p:txBody>
      </p:sp>
      <p:sp>
        <p:nvSpPr>
          <p:cNvPr id="3" name="Vertical Text Placeholder 2"/>
          <p:cNvSpPr>
            <a:spLocks noGrp="1"/>
          </p:cNvSpPr>
          <p:nvPr>
            <p:ph type="body" orient="vert" idx="1"/>
          </p:nvPr>
        </p:nvSpPr>
        <p:spPr bwMode="auto">
          <a:xfrm>
            <a:off x="838200" y="365125"/>
            <a:ext cx="7734300" cy="5811838"/>
          </a:xfr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4" name="Date Placeholder 3"/>
          <p:cNvSpPr>
            <a:spLocks noGrp="1"/>
          </p:cNvSpPr>
          <p:nvPr>
            <p:ph type="dt" sz="half" idx="10"/>
          </p:nvPr>
        </p:nvSpPr>
        <p:spPr bwMode="auto"/>
        <p:txBody>
          <a:bodyPr/>
          <a:lstStyle/>
          <a:p>
            <a:pPr>
              <a:defRPr/>
            </a:pPr>
            <a:fld id="{BCC18F51-09EC-435C-A3BA-64A766E099C0}" type="datetimeFigureOut">
              <a:rPr lang="en-US"/>
              <a:t>30.10.2013</a:t>
            </a:fld>
            <a:endParaRPr lang="en-US"/>
          </a:p>
        </p:txBody>
      </p:sp>
      <p:sp>
        <p:nvSpPr>
          <p:cNvPr id="5" name="Footer Placeholder 4"/>
          <p:cNvSpPr>
            <a:spLocks noGrp="1"/>
          </p:cNvSpPr>
          <p:nvPr>
            <p:ph type="ftr" sz="quarter" idx="11"/>
          </p:nvPr>
        </p:nvSpPr>
        <p:spPr bwMode="auto"/>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 userDrawn="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US"/>
              <a:t>Click to edit Master title style</a:t>
            </a:r>
            <a:endParaRPr lang="en-US"/>
          </a:p>
        </p:txBody>
      </p:sp>
      <p:sp>
        <p:nvSpPr>
          <p:cNvPr id="3" name="Content Placeholder 2"/>
          <p:cNvSpPr>
            <a:spLocks noGrp="1"/>
          </p:cNvSpPr>
          <p:nvPr>
            <p:ph idx="1"/>
          </p:nvPr>
        </p:nvSpPr>
        <p:spPr bwMode="auto"/>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4" name="Date Placeholder 3"/>
          <p:cNvSpPr>
            <a:spLocks noGrp="1"/>
          </p:cNvSpPr>
          <p:nvPr>
            <p:ph type="dt" sz="half" idx="10"/>
          </p:nvPr>
        </p:nvSpPr>
        <p:spPr bwMode="auto"/>
        <p:txBody>
          <a:bodyPr/>
          <a:lstStyle/>
          <a:p>
            <a:pPr>
              <a:defRPr/>
            </a:pPr>
            <a:fld id="{BCC18F51-09EC-435C-A3BA-64A766E099C0}" type="datetimeFigureOut">
              <a:rPr lang="en-US"/>
              <a:t>30.10.2013</a:t>
            </a:fld>
            <a:endParaRPr lang="en-US"/>
          </a:p>
        </p:txBody>
      </p:sp>
      <p:sp>
        <p:nvSpPr>
          <p:cNvPr id="5" name="Footer Placeholder 4"/>
          <p:cNvSpPr>
            <a:spLocks noGrp="1"/>
          </p:cNvSpPr>
          <p:nvPr>
            <p:ph type="ftr" sz="quarter" idx="11"/>
          </p:nvPr>
        </p:nvSpPr>
        <p:spPr bwMode="auto"/>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secHead" userDrawn="1">
  <p:cSld name="Section Header">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1850" y="1709738"/>
            <a:ext cx="10515600" cy="2852737"/>
          </a:xfrm>
        </p:spPr>
        <p:txBody>
          <a:bodyPr anchor="b"/>
          <a:lstStyle>
            <a:lvl1pPr>
              <a:defRPr sz="6000"/>
            </a:lvl1pPr>
          </a:lstStyle>
          <a:p>
            <a:pPr>
              <a:defRPr/>
            </a:pPr>
            <a:r>
              <a:rPr lang="en-US"/>
              <a:t>Click to edit Master title style</a:t>
            </a:r>
            <a:endParaRPr lang="en-US"/>
          </a:p>
        </p:txBody>
      </p:sp>
      <p:sp>
        <p:nvSpPr>
          <p:cNvPr id="3" name="Text Placeholder 2"/>
          <p:cNvSpPr>
            <a:spLocks noGrp="1"/>
          </p:cNvSpPr>
          <p:nvPr>
            <p:ph type="body" idx="1"/>
          </p:nvPr>
        </p:nvSpPr>
        <p:spPr bwMode="auto">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US"/>
              <a:t>Click to edit Master text styles</a:t>
            </a:r>
            <a:endParaRPr/>
          </a:p>
        </p:txBody>
      </p:sp>
      <p:sp>
        <p:nvSpPr>
          <p:cNvPr id="4" name="Date Placeholder 3"/>
          <p:cNvSpPr>
            <a:spLocks noGrp="1"/>
          </p:cNvSpPr>
          <p:nvPr>
            <p:ph type="dt" sz="half" idx="10"/>
          </p:nvPr>
        </p:nvSpPr>
        <p:spPr bwMode="auto"/>
        <p:txBody>
          <a:bodyPr/>
          <a:lstStyle/>
          <a:p>
            <a:pPr>
              <a:defRPr/>
            </a:pPr>
            <a:fld id="{BCC18F51-09EC-435C-A3BA-64A766E099C0}" type="datetimeFigureOut">
              <a:rPr lang="en-US"/>
              <a:t>30.10.2013</a:t>
            </a:fld>
            <a:endParaRPr lang="en-US"/>
          </a:p>
        </p:txBody>
      </p:sp>
      <p:sp>
        <p:nvSpPr>
          <p:cNvPr id="5" name="Footer Placeholder 4"/>
          <p:cNvSpPr>
            <a:spLocks noGrp="1"/>
          </p:cNvSpPr>
          <p:nvPr>
            <p:ph type="ftr" sz="quarter" idx="11"/>
          </p:nvPr>
        </p:nvSpPr>
        <p:spPr bwMode="auto"/>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08395586-F03A-48D1-94DF-16B239DF4FB5}"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Obj" userDrawn="1">
  <p:cSld name="Two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US"/>
              <a:t>Click to edit Master title style</a:t>
            </a:r>
            <a:endParaRPr lang="en-US"/>
          </a:p>
        </p:txBody>
      </p:sp>
      <p:sp>
        <p:nvSpPr>
          <p:cNvPr id="3" name="Content Placeholder 2"/>
          <p:cNvSpPr>
            <a:spLocks noGrp="1"/>
          </p:cNvSpPr>
          <p:nvPr>
            <p:ph sz="half" idx="1"/>
          </p:nvPr>
        </p:nvSpPr>
        <p:spPr bwMode="auto">
          <a:xfrm>
            <a:off x="838200" y="1825625"/>
            <a:ext cx="5181600" cy="4351338"/>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4" name="Content Placeholder 3"/>
          <p:cNvSpPr>
            <a:spLocks noGrp="1"/>
          </p:cNvSpPr>
          <p:nvPr>
            <p:ph sz="half" idx="2"/>
          </p:nvPr>
        </p:nvSpPr>
        <p:spPr bwMode="auto">
          <a:xfrm>
            <a:off x="6172200" y="1825625"/>
            <a:ext cx="5181600" cy="4351338"/>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5" name="Date Placeholder 4"/>
          <p:cNvSpPr>
            <a:spLocks noGrp="1"/>
          </p:cNvSpPr>
          <p:nvPr>
            <p:ph type="dt" sz="half" idx="10"/>
          </p:nvPr>
        </p:nvSpPr>
        <p:spPr bwMode="auto"/>
        <p:txBody>
          <a:bodyPr/>
          <a:lstStyle/>
          <a:p>
            <a:pPr>
              <a:defRPr/>
            </a:pPr>
            <a:fld id="{BCC18F51-09EC-435C-A3BA-64A766E099C0}" type="datetimeFigureOut">
              <a:rPr lang="en-US"/>
              <a:t>30.10.2013</a:t>
            </a:fld>
            <a:endParaRPr lang="en-US"/>
          </a:p>
        </p:txBody>
      </p:sp>
      <p:sp>
        <p:nvSpPr>
          <p:cNvPr id="6" name="Footer Placeholder 5"/>
          <p:cNvSpPr>
            <a:spLocks noGrp="1"/>
          </p:cNvSpPr>
          <p:nvPr>
            <p:ph type="ftr" sz="quarter" idx="11"/>
          </p:nvPr>
        </p:nvSpPr>
        <p:spPr bwMode="auto"/>
        <p:txBody>
          <a:bodyPr/>
          <a:lstStyle/>
          <a:p>
            <a:pPr>
              <a:defRPr/>
            </a:pPr>
            <a:endParaRPr lang="en-US"/>
          </a:p>
        </p:txBody>
      </p:sp>
      <p:sp>
        <p:nvSpPr>
          <p:cNvPr id="7" name="Slide Number Placeholder 6"/>
          <p:cNvSpPr>
            <a:spLocks noGrp="1"/>
          </p:cNvSpPr>
          <p:nvPr>
            <p:ph type="sldNum" sz="quarter" idx="12"/>
          </p:nvPr>
        </p:nvSpPr>
        <p:spPr bwMode="auto"/>
        <p:txBody>
          <a:bodyPr/>
          <a:lstStyle/>
          <a:p>
            <a:pPr>
              <a:defRPr/>
            </a:pPr>
            <a:fld id="{08395586-F03A-48D1-94DF-16B239DF4FB5}"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TxTwoObj" userDrawn="1">
  <p:cSld name="Comparis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365125"/>
            <a:ext cx="10515600" cy="1325563"/>
          </a:xfrm>
        </p:spPr>
        <p:txBody>
          <a:bodyPr/>
          <a:lstStyle/>
          <a:p>
            <a:pPr>
              <a:defRPr/>
            </a:pPr>
            <a:r>
              <a:rPr lang="en-US"/>
              <a:t>Click to edit Master title style</a:t>
            </a:r>
            <a:endParaRPr lang="en-US"/>
          </a:p>
        </p:txBody>
      </p:sp>
      <p:sp>
        <p:nvSpPr>
          <p:cNvPr id="3" name="Text Placeholder 2"/>
          <p:cNvSpPr>
            <a:spLocks noGrp="1"/>
          </p:cNvSpPr>
          <p:nvPr>
            <p:ph type="body" idx="1"/>
          </p:nvPr>
        </p:nvSpPr>
        <p:spPr bwMode="auto">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4" name="Content Placeholder 3"/>
          <p:cNvSpPr>
            <a:spLocks noGrp="1"/>
          </p:cNvSpPr>
          <p:nvPr>
            <p:ph sz="half" idx="2"/>
          </p:nvPr>
        </p:nvSpPr>
        <p:spPr bwMode="auto">
          <a:xfrm>
            <a:off x="839788" y="2505074"/>
            <a:ext cx="5157787" cy="3684588"/>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5" name="Text Placeholder 4"/>
          <p:cNvSpPr>
            <a:spLocks noGrp="1"/>
          </p:cNvSpPr>
          <p:nvPr>
            <p:ph type="body" sz="quarter" idx="3"/>
          </p:nvPr>
        </p:nvSpPr>
        <p:spPr bwMode="auto">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6" name="Content Placeholder 5"/>
          <p:cNvSpPr>
            <a:spLocks noGrp="1"/>
          </p:cNvSpPr>
          <p:nvPr>
            <p:ph sz="quarter" idx="4"/>
          </p:nvPr>
        </p:nvSpPr>
        <p:spPr bwMode="auto">
          <a:xfrm>
            <a:off x="6172200" y="2505074"/>
            <a:ext cx="5183188" cy="3684588"/>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7" name="Date Placeholder 6"/>
          <p:cNvSpPr>
            <a:spLocks noGrp="1"/>
          </p:cNvSpPr>
          <p:nvPr>
            <p:ph type="dt" sz="half" idx="10"/>
          </p:nvPr>
        </p:nvSpPr>
        <p:spPr bwMode="auto"/>
        <p:txBody>
          <a:bodyPr/>
          <a:lstStyle/>
          <a:p>
            <a:pPr>
              <a:defRPr/>
            </a:pPr>
            <a:fld id="{BCC18F51-09EC-435C-A3BA-64A766E099C0}" type="datetimeFigureOut">
              <a:rPr lang="en-US"/>
              <a:t>30.10.2013</a:t>
            </a:fld>
            <a:endParaRPr lang="en-US"/>
          </a:p>
        </p:txBody>
      </p:sp>
      <p:sp>
        <p:nvSpPr>
          <p:cNvPr id="8" name="Footer Placeholder 7"/>
          <p:cNvSpPr>
            <a:spLocks noGrp="1"/>
          </p:cNvSpPr>
          <p:nvPr>
            <p:ph type="ftr" sz="quarter" idx="11"/>
          </p:nvPr>
        </p:nvSpPr>
        <p:spPr bwMode="auto"/>
        <p:txBody>
          <a:bodyPr/>
          <a:lstStyle/>
          <a:p>
            <a:pPr>
              <a:defRPr/>
            </a:pPr>
            <a:endParaRPr lang="en-US"/>
          </a:p>
        </p:txBody>
      </p:sp>
      <p:sp>
        <p:nvSpPr>
          <p:cNvPr id="9" name="Slide Number Placeholder 8"/>
          <p:cNvSpPr>
            <a:spLocks noGrp="1"/>
          </p:cNvSpPr>
          <p:nvPr>
            <p:ph type="sldNum" sz="quarter" idx="12"/>
          </p:nvPr>
        </p:nvSpPr>
        <p:spPr bwMode="auto"/>
        <p:txBody>
          <a:bodyPr/>
          <a:lstStyle/>
          <a:p>
            <a:pPr>
              <a:defRPr/>
            </a:pPr>
            <a:fld id="{08395586-F03A-48D1-94DF-16B239DF4FB5}"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Only" userDrawn="1">
  <p:cSld name="Title Only">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US"/>
              <a:t>Click to edit Master title style</a:t>
            </a:r>
            <a:endParaRPr lang="en-US"/>
          </a:p>
        </p:txBody>
      </p:sp>
      <p:sp>
        <p:nvSpPr>
          <p:cNvPr id="3" name="Date Placeholder 2"/>
          <p:cNvSpPr>
            <a:spLocks noGrp="1"/>
          </p:cNvSpPr>
          <p:nvPr>
            <p:ph type="dt" sz="half" idx="10"/>
          </p:nvPr>
        </p:nvSpPr>
        <p:spPr bwMode="auto"/>
        <p:txBody>
          <a:bodyPr/>
          <a:lstStyle/>
          <a:p>
            <a:pPr>
              <a:defRPr/>
            </a:pPr>
            <a:fld id="{BCC18F51-09EC-435C-A3BA-64A766E099C0}" type="datetimeFigureOut">
              <a:rPr lang="en-US"/>
              <a:t>30.10.2013</a:t>
            </a:fld>
            <a:endParaRPr lang="en-US"/>
          </a:p>
        </p:txBody>
      </p:sp>
      <p:sp>
        <p:nvSpPr>
          <p:cNvPr id="4" name="Footer Placeholder 3"/>
          <p:cNvSpPr>
            <a:spLocks noGrp="1"/>
          </p:cNvSpPr>
          <p:nvPr>
            <p:ph type="ftr" sz="quarter" idx="11"/>
          </p:nvPr>
        </p:nvSpPr>
        <p:spPr bwMode="auto"/>
        <p:txBody>
          <a:bodyPr/>
          <a:lstStyle/>
          <a:p>
            <a:pPr>
              <a:defRPr/>
            </a:pPr>
            <a:endParaRPr lang="en-US"/>
          </a:p>
        </p:txBody>
      </p:sp>
      <p:sp>
        <p:nvSpPr>
          <p:cNvPr id="5" name="Slide Number Placeholder 4"/>
          <p:cNvSpPr>
            <a:spLocks noGrp="1"/>
          </p:cNvSpPr>
          <p:nvPr>
            <p:ph type="sldNum" sz="quarter" idx="12"/>
          </p:nvPr>
        </p:nvSpPr>
        <p:spPr bwMode="auto"/>
        <p:txBody>
          <a:bodyPr/>
          <a:lstStyle/>
          <a:p>
            <a:pPr>
              <a:defRPr/>
            </a:pPr>
            <a:fld id="{08395586-F03A-48D1-94DF-16B239DF4FB5}"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blank" userDrawn="1">
  <p:cSld name="Blank">
    <p:spTree>
      <p:nvGrpSpPr>
        <p:cNvPr id="1" name=""/>
        <p:cNvGrpSpPr/>
        <p:nvPr/>
      </p:nvGrpSpPr>
      <p:grpSpPr bwMode="auto">
        <a:xfrm>
          <a:off x="0" y="0"/>
          <a:ext cx="0" cy="0"/>
          <a:chOff x="0" y="0"/>
          <a:chExt cx="0" cy="0"/>
        </a:xfrm>
      </p:grpSpPr>
      <p:sp>
        <p:nvSpPr>
          <p:cNvPr id="2" name="Date Placeholder 1"/>
          <p:cNvSpPr>
            <a:spLocks noGrp="1"/>
          </p:cNvSpPr>
          <p:nvPr>
            <p:ph type="dt" sz="half" idx="10"/>
          </p:nvPr>
        </p:nvSpPr>
        <p:spPr bwMode="auto"/>
        <p:txBody>
          <a:bodyPr/>
          <a:lstStyle/>
          <a:p>
            <a:pPr>
              <a:defRPr/>
            </a:pPr>
            <a:fld id="{BCC18F51-09EC-435C-A3BA-64A766E099C0}" type="datetimeFigureOut">
              <a:rPr lang="en-US"/>
              <a:t>30.10.2013</a:t>
            </a:fld>
            <a:endParaRPr lang="en-US"/>
          </a:p>
        </p:txBody>
      </p:sp>
      <p:sp>
        <p:nvSpPr>
          <p:cNvPr id="3" name="Footer Placeholder 2"/>
          <p:cNvSpPr>
            <a:spLocks noGrp="1"/>
          </p:cNvSpPr>
          <p:nvPr>
            <p:ph type="ftr" sz="quarter" idx="11"/>
          </p:nvPr>
        </p:nvSpPr>
        <p:spPr bwMode="auto"/>
        <p:txBody>
          <a:bodyPr/>
          <a:lstStyle/>
          <a:p>
            <a:pPr>
              <a:defRPr/>
            </a:pPr>
            <a:endParaRPr lang="en-US"/>
          </a:p>
        </p:txBody>
      </p:sp>
      <p:sp>
        <p:nvSpPr>
          <p:cNvPr id="4" name="Slide Number Placeholder 3"/>
          <p:cNvSpPr>
            <a:spLocks noGrp="1"/>
          </p:cNvSpPr>
          <p:nvPr>
            <p:ph type="sldNum" sz="quarter" idx="12"/>
          </p:nvPr>
        </p:nvSpPr>
        <p:spPr bwMode="auto"/>
        <p:txBody>
          <a:bodyPr/>
          <a:lstStyle/>
          <a:p>
            <a:pPr>
              <a:defRPr/>
            </a:pPr>
            <a:fld id="{08395586-F03A-48D1-94DF-16B239DF4FB5}"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Tx" userDrawn="1">
  <p:cSld name="Content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457200"/>
            <a:ext cx="3932237" cy="1600200"/>
          </a:xfrm>
        </p:spPr>
        <p:txBody>
          <a:bodyPr anchor="b"/>
          <a:lstStyle>
            <a:lvl1pPr>
              <a:defRPr sz="3200"/>
            </a:lvl1pPr>
          </a:lstStyle>
          <a:p>
            <a:pPr>
              <a:defRPr/>
            </a:pPr>
            <a:r>
              <a:rPr lang="en-US"/>
              <a:t>Click to edit Master title style</a:t>
            </a:r>
            <a:endParaRPr lang="en-US"/>
          </a:p>
        </p:txBody>
      </p:sp>
      <p:sp>
        <p:nvSpPr>
          <p:cNvPr id="3" name="Content Placeholder 2"/>
          <p:cNvSpPr>
            <a:spLocks noGrp="1"/>
          </p:cNvSpPr>
          <p:nvPr>
            <p:ph idx="1"/>
          </p:nvPr>
        </p:nvSpPr>
        <p:spPr bwMode="auto">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4" name="Text Placeholder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5" name="Date Placeholder 4"/>
          <p:cNvSpPr>
            <a:spLocks noGrp="1"/>
          </p:cNvSpPr>
          <p:nvPr>
            <p:ph type="dt" sz="half" idx="10"/>
          </p:nvPr>
        </p:nvSpPr>
        <p:spPr bwMode="auto"/>
        <p:txBody>
          <a:bodyPr/>
          <a:lstStyle/>
          <a:p>
            <a:pPr>
              <a:defRPr/>
            </a:pPr>
            <a:fld id="{BCC18F51-09EC-435C-A3BA-64A766E099C0}" type="datetimeFigureOut">
              <a:rPr lang="en-US"/>
              <a:t>30.10.2013</a:t>
            </a:fld>
            <a:endParaRPr lang="en-US"/>
          </a:p>
        </p:txBody>
      </p:sp>
      <p:sp>
        <p:nvSpPr>
          <p:cNvPr id="6" name="Footer Placeholder 5"/>
          <p:cNvSpPr>
            <a:spLocks noGrp="1"/>
          </p:cNvSpPr>
          <p:nvPr>
            <p:ph type="ftr" sz="quarter" idx="11"/>
          </p:nvPr>
        </p:nvSpPr>
        <p:spPr bwMode="auto"/>
        <p:txBody>
          <a:bodyPr/>
          <a:lstStyle/>
          <a:p>
            <a:pPr>
              <a:defRPr/>
            </a:pPr>
            <a:endParaRPr lang="en-US"/>
          </a:p>
        </p:txBody>
      </p:sp>
      <p:sp>
        <p:nvSpPr>
          <p:cNvPr id="7" name="Slide Number Placeholder 6"/>
          <p:cNvSpPr>
            <a:spLocks noGrp="1"/>
          </p:cNvSpPr>
          <p:nvPr>
            <p:ph type="sldNum" sz="quarter" idx="12"/>
          </p:nvPr>
        </p:nvSpPr>
        <p:spPr bwMode="auto"/>
        <p:txBody>
          <a:bodyPr/>
          <a:lstStyle/>
          <a:p>
            <a:pPr>
              <a:defRPr/>
            </a:pPr>
            <a:fld id="{08395586-F03A-48D1-94DF-16B239DF4FB5}"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picTx" userDrawn="1">
  <p:cSld name="Picture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457200"/>
            <a:ext cx="3932237" cy="1600200"/>
          </a:xfrm>
        </p:spPr>
        <p:txBody>
          <a:bodyPr anchor="b"/>
          <a:lstStyle>
            <a:lvl1pPr>
              <a:defRPr sz="3200"/>
            </a:lvl1pPr>
          </a:lstStyle>
          <a:p>
            <a:pPr>
              <a:defRPr/>
            </a:pPr>
            <a:r>
              <a:rPr lang="en-US"/>
              <a:t>Click to edit Master title style</a:t>
            </a:r>
            <a:endParaRPr lang="en-US"/>
          </a:p>
        </p:txBody>
      </p:sp>
      <p:sp>
        <p:nvSpPr>
          <p:cNvPr id="3" name="Picture Placeholder 2"/>
          <p:cNvSpPr>
            <a:spLocks noChangeAspect="1" noGrp="1"/>
          </p:cNvSpPr>
          <p:nvPr>
            <p:ph type="pic" idx="1"/>
          </p:nvPr>
        </p:nvSpPr>
        <p:spPr bwMode="auto">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r>
              <a:rPr lang="en-US"/>
              <a:t>Click icon to add picture</a:t>
            </a:r>
            <a:endParaRPr lang="en-US"/>
          </a:p>
        </p:txBody>
      </p:sp>
      <p:sp>
        <p:nvSpPr>
          <p:cNvPr id="4" name="Text Placeholder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5" name="Date Placeholder 4"/>
          <p:cNvSpPr>
            <a:spLocks noGrp="1"/>
          </p:cNvSpPr>
          <p:nvPr>
            <p:ph type="dt" sz="half" idx="10"/>
          </p:nvPr>
        </p:nvSpPr>
        <p:spPr bwMode="auto"/>
        <p:txBody>
          <a:bodyPr/>
          <a:lstStyle/>
          <a:p>
            <a:pPr>
              <a:defRPr/>
            </a:pPr>
            <a:fld id="{BCC18F51-09EC-435C-A3BA-64A766E099C0}" type="datetimeFigureOut">
              <a:rPr lang="en-US"/>
              <a:t>30.10.2013</a:t>
            </a:fld>
            <a:endParaRPr lang="en-US"/>
          </a:p>
        </p:txBody>
      </p:sp>
      <p:sp>
        <p:nvSpPr>
          <p:cNvPr id="6" name="Footer Placeholder 5"/>
          <p:cNvSpPr>
            <a:spLocks noGrp="1"/>
          </p:cNvSpPr>
          <p:nvPr>
            <p:ph type="ftr" sz="quarter" idx="11"/>
          </p:nvPr>
        </p:nvSpPr>
        <p:spPr bwMode="auto"/>
        <p:txBody>
          <a:bodyPr/>
          <a:lstStyle/>
          <a:p>
            <a:pPr>
              <a:defRPr/>
            </a:pPr>
            <a:endParaRPr lang="en-US"/>
          </a:p>
        </p:txBody>
      </p:sp>
      <p:sp>
        <p:nvSpPr>
          <p:cNvPr id="7" name="Slide Number Placeholder 6"/>
          <p:cNvSpPr>
            <a:spLocks noGrp="1"/>
          </p:cNvSpPr>
          <p:nvPr>
            <p:ph type="sldNum" sz="quarter" idx="12"/>
          </p:nvPr>
        </p:nvSpPr>
        <p:spPr bwMode="auto"/>
        <p:txBody>
          <a:bodyPr/>
          <a:lstStyle/>
          <a:p>
            <a:pPr>
              <a:defRPr/>
            </a:pPr>
            <a:fld id="{08395586-F03A-48D1-94DF-16B239DF4FB5}" type="slidenum">
              <a:rPr lang="en-US"/>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p:cNvGrpSpPr/>
        <p:nvPr/>
      </p:nvGrpSpPr>
      <p:grpSpPr bwMode="auto">
        <a:xfrm>
          <a:off x="0" y="0"/>
          <a:ext cx="0" cy="0"/>
          <a:chOff x="0" y="0"/>
          <a:chExt cx="0" cy="0"/>
        </a:xfrm>
      </p:grpSpPr>
      <p:sp>
        <p:nvSpPr>
          <p:cNvPr id="2" name="Title Placeholder 1"/>
          <p:cNvSpPr>
            <a:spLocks noGrp="1"/>
          </p:cNvSpPr>
          <p:nvPr>
            <p:ph type="title"/>
          </p:nvPr>
        </p:nvSpPr>
        <p:spPr bwMode="auto">
          <a:xfrm>
            <a:off x="838200" y="365125"/>
            <a:ext cx="10515600" cy="1325563"/>
          </a:xfrm>
          <a:prstGeom prst="rect">
            <a:avLst/>
          </a:prstGeom>
        </p:spPr>
        <p:txBody>
          <a:bodyPr vert="horz" lIns="91440" tIns="45720" rIns="91440" bIns="45720" rtlCol="0" anchor="ctr">
            <a:normAutofit/>
          </a:bodyPr>
          <a:lstStyle/>
          <a:p>
            <a:pPr>
              <a:defRPr/>
            </a:pPr>
            <a:r>
              <a:rPr lang="en-US"/>
              <a:t>Click to edit Master title style</a:t>
            </a:r>
            <a:endParaRPr lang="en-US"/>
          </a:p>
        </p:txBody>
      </p:sp>
      <p:sp>
        <p:nvSpPr>
          <p:cNvPr id="3" name="Text Placeholder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US"/>
          </a:p>
        </p:txBody>
      </p:sp>
      <p:sp>
        <p:nvSpPr>
          <p:cNvPr id="4" name="Date Placeholder 3"/>
          <p:cNvSpPr>
            <a:spLocks noGrp="1"/>
          </p:cNvSpPr>
          <p:nvPr>
            <p:ph type="dt" sz="half" idx="2"/>
          </p:nvPr>
        </p:nvSpPr>
        <p:spPr bwMode="auto">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BCC18F51-09EC-435C-A3BA-64A766E099C0}" type="datetimeFigureOut">
              <a:rPr lang="en-US"/>
              <a:t>30.10.2013</a:t>
            </a:fld>
            <a:endParaRPr lang="en-US"/>
          </a:p>
        </p:txBody>
      </p:sp>
      <p:sp>
        <p:nvSpPr>
          <p:cNvPr id="5" name="Footer Placeholder 4"/>
          <p:cNvSpPr>
            <a:spLocks noGrp="1"/>
          </p:cNvSpPr>
          <p:nvPr>
            <p:ph type="ftr" sz="quarter" idx="3"/>
          </p:nvPr>
        </p:nvSpPr>
        <p:spPr bwMode="auto">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bwMode="auto">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08395586-F03A-48D1-94DF-16B239DF4FB5}" type="slidenum">
              <a:rPr lang="en-US"/>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a:lnSpc>
          <a:spcPct val="90000"/>
        </a:lnSpc>
        <a:spcBef>
          <a:spcPts val="0"/>
        </a:spcBef>
        <a:buNone/>
        <a:defRPr sz="44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800">
          <a:solidFill>
            <a:schemeClr val="tx1"/>
          </a:solidFill>
          <a:latin typeface="+mn-lt"/>
          <a:ea typeface="+mn-ea"/>
          <a:cs typeface="+mn-cs"/>
        </a:defRPr>
      </a:lvl1pPr>
      <a:lvl2pPr marL="685800" indent="-228600" algn="l" defTabSz="914400">
        <a:lnSpc>
          <a:spcPct val="90000"/>
        </a:lnSpc>
        <a:spcBef>
          <a:spcPts val="500"/>
        </a:spcBef>
        <a:buFont typeface="Arial"/>
        <a:buChar char="•"/>
        <a:defRPr sz="2400">
          <a:solidFill>
            <a:schemeClr val="tx1"/>
          </a:solidFill>
          <a:latin typeface="+mn-lt"/>
          <a:ea typeface="+mn-ea"/>
          <a:cs typeface="+mn-cs"/>
        </a:defRPr>
      </a:lvl2pPr>
      <a:lvl3pPr marL="1143000" indent="-228600" algn="l" defTabSz="914400">
        <a:lnSpc>
          <a:spcPct val="90000"/>
        </a:lnSpc>
        <a:spcBef>
          <a:spcPts val="500"/>
        </a:spcBef>
        <a:buFont typeface="Arial"/>
        <a:buChar char="•"/>
        <a:defRPr sz="2000">
          <a:solidFill>
            <a:schemeClr val="tx1"/>
          </a:solidFill>
          <a:latin typeface="+mn-lt"/>
          <a:ea typeface="+mn-ea"/>
          <a:cs typeface="+mn-cs"/>
        </a:defRPr>
      </a:lvl3pPr>
      <a:lvl4pPr marL="1600200" indent="-228600" algn="l" defTabSz="914400">
        <a:lnSpc>
          <a:spcPct val="90000"/>
        </a:lnSpc>
        <a:spcBef>
          <a:spcPts val="500"/>
        </a:spcBef>
        <a:buFont typeface="Arial"/>
        <a:buChar char="•"/>
        <a:defRPr sz="1800">
          <a:solidFill>
            <a:schemeClr val="tx1"/>
          </a:solidFill>
          <a:latin typeface="+mn-lt"/>
          <a:ea typeface="+mn-ea"/>
          <a:cs typeface="+mn-cs"/>
        </a:defRPr>
      </a:lvl4pPr>
      <a:lvl5pPr marL="2057400" indent="-228600" algn="l" defTabSz="914400">
        <a:lnSpc>
          <a:spcPct val="90000"/>
        </a:lnSpc>
        <a:spcBef>
          <a:spcPts val="500"/>
        </a:spcBef>
        <a:buFont typeface="Arial"/>
        <a:buChar char="•"/>
        <a:defRPr sz="1800">
          <a:solidFill>
            <a:schemeClr val="tx1"/>
          </a:solidFill>
          <a:latin typeface="+mn-l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 name="Title 1"/>
          <p:cNvSpPr>
            <a:spLocks noGrp="1"/>
          </p:cNvSpPr>
          <p:nvPr>
            <p:ph type="ctrTitle"/>
          </p:nvPr>
        </p:nvSpPr>
        <p:spPr bwMode="auto">
          <a:xfrm flipH="0" flipV="0">
            <a:off x="1523999" y="383645"/>
            <a:ext cx="9960270" cy="3126317"/>
          </a:xfrm>
        </p:spPr>
        <p:txBody>
          <a:bodyPr vertOverflow="overflow" horzOverflow="overflow" vert="horz" wrap="square" lIns="91440" tIns="45720" rIns="91440" bIns="45720" numCol="1" spcCol="0" rtlCol="0" fromWordArt="0" anchor="b" anchorCtr="0" forceAA="0" upright="0" compatLnSpc="0">
            <a:normAutofit/>
          </a:bodyPr>
          <a:lstStyle/>
          <a:p>
            <a:pPr marL="1212849" marR="1305559" indent="0" algn="ctr">
              <a:spcBef>
                <a:spcPts val="424"/>
              </a:spcBef>
              <a:defRPr/>
            </a:pPr>
            <a:r>
              <a:rPr sz="1800" b="1">
                <a:latin typeface="Times New Roman"/>
              </a:rPr>
              <a:t>School</a:t>
            </a:r>
            <a:r>
              <a:rPr sz="1800" b="1" spc="-14">
                <a:latin typeface="Times New Roman"/>
              </a:rPr>
              <a:t> </a:t>
            </a:r>
            <a:r>
              <a:rPr sz="1800" b="1">
                <a:latin typeface="Times New Roman"/>
              </a:rPr>
              <a:t>of</a:t>
            </a:r>
            <a:r>
              <a:rPr sz="1800" b="1" spc="-9">
                <a:latin typeface="Times New Roman"/>
              </a:rPr>
              <a:t> </a:t>
            </a:r>
            <a:r>
              <a:rPr sz="1800" b="1">
                <a:latin typeface="Times New Roman"/>
              </a:rPr>
              <a:t>Computer</a:t>
            </a:r>
            <a:r>
              <a:rPr sz="1800" b="1" spc="-9">
                <a:latin typeface="Times New Roman"/>
              </a:rPr>
              <a:t> </a:t>
            </a:r>
            <a:r>
              <a:rPr sz="1800" b="1">
                <a:latin typeface="Times New Roman"/>
              </a:rPr>
              <a:t>Science</a:t>
            </a:r>
            <a:r>
              <a:rPr sz="1800" b="1" spc="-9">
                <a:latin typeface="Times New Roman"/>
              </a:rPr>
              <a:t> </a:t>
            </a:r>
            <a:r>
              <a:rPr sz="1800" b="1">
                <a:latin typeface="Times New Roman"/>
              </a:rPr>
              <a:t>(SCOPE)</a:t>
            </a:r>
            <a:endParaRPr sz="1800" b="1">
              <a:latin typeface="Times New Roman"/>
            </a:endParaRPr>
          </a:p>
          <a:p>
            <a:pPr>
              <a:defRPr/>
            </a:pPr>
            <a:endParaRPr sz="2000" b="1">
              <a:latin typeface="Times New Roman"/>
            </a:endParaRPr>
          </a:p>
          <a:p>
            <a:pPr>
              <a:spcBef>
                <a:spcPts val="9"/>
              </a:spcBef>
              <a:defRPr/>
            </a:pPr>
            <a:endParaRPr sz="2800" b="1">
              <a:latin typeface="Times New Roman"/>
            </a:endParaRPr>
          </a:p>
          <a:p>
            <a:pPr marL="1212849" marR="1305559" indent="0" algn="ctr">
              <a:spcBef>
                <a:spcPts val="0"/>
              </a:spcBef>
              <a:defRPr/>
            </a:pPr>
            <a:r>
              <a:rPr sz="2400" b="1">
                <a:solidFill>
                  <a:srgbClr val="111111"/>
                </a:solidFill>
                <a:latin typeface="Times New Roman"/>
              </a:rPr>
              <a:t>CRYPTOGRAPHY</a:t>
            </a:r>
            <a:r>
              <a:rPr sz="2400" b="1" spc="-19">
                <a:solidFill>
                  <a:srgbClr val="111111"/>
                </a:solidFill>
                <a:latin typeface="Times New Roman"/>
              </a:rPr>
              <a:t> </a:t>
            </a:r>
            <a:r>
              <a:rPr sz="2400" b="1">
                <a:solidFill>
                  <a:srgbClr val="111111"/>
                </a:solidFill>
                <a:latin typeface="Times New Roman"/>
              </a:rPr>
              <a:t>REPORT</a:t>
            </a:r>
            <a:endParaRPr sz="2400" b="1">
              <a:latin typeface="Times New Roman"/>
            </a:endParaRPr>
          </a:p>
          <a:p>
            <a:pPr>
              <a:defRPr/>
            </a:pPr>
            <a:r>
              <a:rPr sz="2000">
                <a:solidFill>
                  <a:srgbClr val="111111"/>
                </a:solidFill>
                <a:latin typeface="Times New Roman"/>
              </a:rPr>
              <a:t>Random forest Modelling for Network</a:t>
            </a:r>
            <a:r>
              <a:rPr sz="2000" spc="-484">
                <a:solidFill>
                  <a:srgbClr val="111111"/>
                </a:solidFill>
                <a:latin typeface="Times New Roman"/>
              </a:rPr>
              <a:t> </a:t>
            </a:r>
            <a:r>
              <a:rPr sz="2000">
                <a:solidFill>
                  <a:srgbClr val="111111"/>
                </a:solidFill>
                <a:latin typeface="Times New Roman"/>
              </a:rPr>
              <a:t>Intrusion</a:t>
            </a:r>
            <a:r>
              <a:rPr sz="2000" spc="-4">
                <a:solidFill>
                  <a:srgbClr val="111111"/>
                </a:solidFill>
                <a:latin typeface="Times New Roman"/>
              </a:rPr>
              <a:t> </a:t>
            </a:r>
            <a:r>
              <a:rPr sz="2000">
                <a:solidFill>
                  <a:srgbClr val="111111"/>
                </a:solidFill>
                <a:latin typeface="Times New Roman"/>
              </a:rPr>
              <a:t>Detection System</a:t>
            </a:r>
            <a:endParaRPr/>
          </a:p>
        </p:txBody>
      </p:sp>
      <p:sp>
        <p:nvSpPr>
          <p:cNvPr id="3" name="Subtitle 2"/>
          <p:cNvSpPr>
            <a:spLocks noGrp="1"/>
          </p:cNvSpPr>
          <p:nvPr>
            <p:ph type="subTitle" idx="1"/>
          </p:nvPr>
        </p:nvSpPr>
        <p:spPr bwMode="auto">
          <a:xfrm flipH="0" flipV="0">
            <a:off x="1523999" y="3602037"/>
            <a:ext cx="9960270" cy="1808691"/>
          </a:xfrm>
        </p:spPr>
        <p:txBody>
          <a:bodyPr vertOverflow="overflow" horzOverflow="overflow" vert="horz" wrap="square" lIns="91440" tIns="45720" rIns="91440" bIns="45720" numCol="1" spcCol="0" rtlCol="0" fromWordArt="0" anchor="t" anchorCtr="0" forceAA="0" upright="0" compatLnSpc="0">
            <a:normAutofit fontScale="90000" lnSpcReduction="2000"/>
          </a:bodyPr>
          <a:lstStyle/>
          <a:p>
            <a:pPr>
              <a:defRPr/>
            </a:pPr>
            <a:r>
              <a:rPr lang="en-US" sz="2000" b="0" i="0" u="none" strike="noStrike" cap="none" spc="0">
                <a:solidFill>
                  <a:schemeClr val="tx1"/>
                </a:solidFill>
                <a:latin typeface="Arial"/>
                <a:ea typeface="Arial"/>
                <a:cs typeface="Arial"/>
              </a:rPr>
              <a:t>Team</a:t>
            </a:r>
            <a:endParaRPr sz="2000" b="0" i="0" u="none" strike="noStrike" cap="none" spc="0">
              <a:solidFill>
                <a:schemeClr val="tx1"/>
              </a:solidFill>
              <a:latin typeface="Arial"/>
              <a:cs typeface="Arial"/>
            </a:endParaRPr>
          </a:p>
          <a:p>
            <a:pPr>
              <a:defRPr/>
            </a:pPr>
            <a:r>
              <a:rPr lang="en-US" sz="2000" b="0" i="0" u="none" strike="noStrike" cap="none" spc="0">
                <a:solidFill>
                  <a:schemeClr val="tx1"/>
                </a:solidFill>
                <a:latin typeface="Arial"/>
                <a:ea typeface="Arial"/>
                <a:cs typeface="Arial"/>
              </a:rPr>
              <a:t>Rohit Navaneethan (21BCE1029) Hannah Gracelyne (21BCE1078) Om Prakash (21BCE1950)</a:t>
            </a:r>
            <a:endParaRPr sz="2000" b="0" i="0" u="none" strike="noStrike" cap="none" spc="0">
              <a:solidFill>
                <a:schemeClr val="tx1"/>
              </a:solidFill>
              <a:latin typeface="Arial"/>
              <a:cs typeface="Arial"/>
            </a:endParaRPr>
          </a:p>
          <a:p>
            <a:pPr>
              <a:defRPr/>
            </a:pPr>
            <a:endParaRPr sz="2000" b="0" i="0" u="none" strike="noStrike" cap="none" spc="0">
              <a:solidFill>
                <a:schemeClr val="tx1"/>
              </a:solidFill>
              <a:latin typeface="Arial"/>
              <a:cs typeface="Arial"/>
            </a:endParaRPr>
          </a:p>
          <a:p>
            <a:pPr>
              <a:defRPr/>
            </a:pPr>
            <a:r>
              <a:rPr lang="en-US" sz="2000" b="0" i="0" u="none" strike="noStrike" cap="none" spc="0">
                <a:solidFill>
                  <a:schemeClr val="tx1"/>
                </a:solidFill>
                <a:latin typeface="Arial"/>
                <a:ea typeface="Arial"/>
                <a:cs typeface="Arial"/>
              </a:rPr>
              <a:t>Faculty</a:t>
            </a:r>
            <a:endParaRPr sz="2000" b="0" i="0" u="none" strike="noStrike" cap="none" spc="0">
              <a:solidFill>
                <a:schemeClr val="tx1"/>
              </a:solidFill>
              <a:latin typeface="Arial"/>
              <a:cs typeface="Arial"/>
            </a:endParaRPr>
          </a:p>
          <a:p>
            <a:pPr>
              <a:defRPr/>
            </a:pPr>
            <a:r>
              <a:rPr lang="en-US" sz="2000" b="0" i="0" u="none" strike="noStrike" cap="none" spc="0">
                <a:solidFill>
                  <a:schemeClr val="tx1"/>
                </a:solidFill>
                <a:latin typeface="Arial"/>
                <a:ea typeface="Arial"/>
                <a:cs typeface="Arial"/>
              </a:rPr>
              <a:t>Dr. Sobitha Ahila S</a:t>
            </a:r>
            <a:endParaRPr lang="en-US"/>
          </a:p>
        </p:txBody>
      </p:sp>
      <p:pic>
        <p:nvPicPr>
          <p:cNvPr id="365040885" name="image1.png"/>
          <p:cNvPicPr>
            <a:picLocks noChangeAspect="1"/>
          </p:cNvPicPr>
          <p:nvPr/>
        </p:nvPicPr>
        <p:blipFill>
          <a:blip r:embed="rId3"/>
          <a:stretch/>
        </p:blipFill>
        <p:spPr bwMode="auto">
          <a:xfrm rot="0" flipH="0" flipV="0">
            <a:off x="4153958" y="689504"/>
            <a:ext cx="4528486" cy="1257299"/>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215209726" name="Content Placeholder 2"/>
          <p:cNvSpPr>
            <a:spLocks noGrp="1"/>
          </p:cNvSpPr>
          <p:nvPr>
            <p:ph idx="1"/>
          </p:nvPr>
        </p:nvSpPr>
        <p:spPr bwMode="auto">
          <a:xfrm flipH="0" flipV="0">
            <a:off x="411458" y="515937"/>
            <a:ext cx="11416770" cy="6006041"/>
          </a:xfrm>
        </p:spPr>
        <p:txBody>
          <a:bodyPr vertOverflow="overflow" horzOverflow="overflow" vert="horz" wrap="square" lIns="91440" tIns="45720" rIns="91440" bIns="45720" numCol="1" spcCol="0" rtlCol="0" fromWordArt="0" anchor="t" anchorCtr="0" forceAA="0" upright="0" compatLnSpc="0">
            <a:normAutofit fontScale="65000" lnSpcReduction="7000"/>
          </a:bodyPr>
          <a:lstStyle/>
          <a:p>
            <a:pPr marL="0" indent="0" algn="just">
              <a:buFont typeface="Arial"/>
              <a:buNone/>
              <a:defRPr/>
            </a:pPr>
            <a:r>
              <a:rPr lang="en-US" sz="2800" b="1" i="0" u="none" strike="noStrike" cap="none" spc="0">
                <a:solidFill>
                  <a:schemeClr val="tx1"/>
                </a:solidFill>
                <a:latin typeface="Arial"/>
                <a:ea typeface="Arial"/>
                <a:cs typeface="Arial"/>
              </a:rPr>
              <a:t>Fully Connected (FC) Layer</a:t>
            </a:r>
            <a:r>
              <a:rPr lang="en-IN" sz="2800" b="1" i="0" u="none" strike="noStrike" cap="none" spc="0">
                <a:solidFill>
                  <a:schemeClr val="tx1"/>
                </a:solidFill>
                <a:latin typeface="Arial"/>
                <a:ea typeface="Arial"/>
                <a:cs typeface="Arial"/>
              </a:rPr>
              <a:t> </a:t>
            </a:r>
            <a:r>
              <a:rPr lang="en-US" sz="2800" b="1" i="0" u="none" strike="noStrike" cap="none" spc="0">
                <a:solidFill>
                  <a:schemeClr val="tx1"/>
                </a:solidFill>
                <a:latin typeface="Arial"/>
                <a:ea typeface="Arial"/>
                <a:cs typeface="Arial"/>
              </a:rPr>
              <a:t>Objective:</a:t>
            </a:r>
            <a:r>
              <a:rPr lang="en-US" sz="2800" b="0" i="0" u="none" strike="noStrike" cap="none" spc="0">
                <a:solidFill>
                  <a:schemeClr val="tx1"/>
                </a:solidFill>
                <a:latin typeface="Arial"/>
                <a:ea typeface="Arial"/>
                <a:cs typeface="Arial"/>
              </a:rPr>
              <a:t> Explain the role of FC layers in the CNN.</a:t>
            </a:r>
            <a:endParaRPr lang="en-US" sz="2800" b="0" i="0" u="none" strike="noStrike" cap="none" spc="0">
              <a:solidFill>
                <a:schemeClr val="tx1"/>
              </a:solidFill>
              <a:latin typeface="Arial"/>
              <a:cs typeface="Arial"/>
            </a:endParaRPr>
          </a:p>
          <a:p>
            <a:pPr algn="just">
              <a:defRPr/>
            </a:pPr>
            <a:r>
              <a:rPr lang="en-US" sz="2800" b="0" i="0" u="none" strike="noStrike" cap="none" spc="0">
                <a:solidFill>
                  <a:schemeClr val="tx1"/>
                </a:solidFill>
                <a:latin typeface="Arial"/>
                <a:ea typeface="Arial"/>
                <a:cs typeface="Arial"/>
              </a:rPr>
              <a:t>Operation:</a:t>
            </a:r>
            <a:r>
              <a:rPr lang="en-US" sz="2800" b="0" i="0" u="none" strike="noStrike" cap="none" spc="0">
                <a:solidFill>
                  <a:schemeClr val="tx1"/>
                </a:solidFill>
                <a:latin typeface="Arial"/>
                <a:ea typeface="Arial"/>
                <a:cs typeface="Arial"/>
              </a:rPr>
              <a:t>FC layers act as "classifiers" in the entire CNN. </a:t>
            </a:r>
            <a:endParaRPr lang="en-US" sz="2800" b="0" i="0" u="none" strike="noStrike" cap="none" spc="0">
              <a:solidFill>
                <a:schemeClr val="tx1"/>
              </a:solidFill>
              <a:latin typeface="Arial"/>
              <a:ea typeface="Arial"/>
              <a:cs typeface="Arial"/>
            </a:endParaRPr>
          </a:p>
          <a:p>
            <a:pPr algn="just">
              <a:defRPr/>
            </a:pPr>
            <a:r>
              <a:rPr lang="en-US" sz="2800" b="0" i="0" u="none" strike="noStrike" cap="none" spc="0">
                <a:solidFill>
                  <a:schemeClr val="tx1"/>
                </a:solidFill>
                <a:latin typeface="Arial"/>
                <a:ea typeface="Arial"/>
                <a:cs typeface="Arial"/>
              </a:rPr>
              <a:t>Dropout operation is implemented to prevent overfitting. </a:t>
            </a:r>
            <a:endParaRPr lang="en-US" sz="2800" b="0" i="0" u="none" strike="noStrike" cap="none" spc="0">
              <a:solidFill>
                <a:schemeClr val="tx1"/>
              </a:solidFill>
              <a:latin typeface="Arial"/>
              <a:ea typeface="Arial"/>
              <a:cs typeface="Arial"/>
            </a:endParaRPr>
          </a:p>
          <a:p>
            <a:pPr algn="just">
              <a:defRPr/>
            </a:pPr>
            <a:r>
              <a:rPr lang="en-US" sz="2800" b="0" i="0" u="none" strike="noStrike" cap="none" spc="0">
                <a:solidFill>
                  <a:schemeClr val="tx1"/>
                </a:solidFill>
                <a:latin typeface="Arial"/>
                <a:ea typeface="Arial"/>
                <a:cs typeface="Arial"/>
              </a:rPr>
              <a:t>Significance:</a:t>
            </a:r>
            <a:r>
              <a:rPr lang="en-IN" sz="2800" b="0" i="0" u="none" strike="noStrike" cap="none" spc="0">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Weights features of convolutional and pooling layers, remapping them to the sample-marker space.</a:t>
            </a:r>
            <a:endParaRPr lang="en-US" sz="2800" b="0" i="0" u="none" strike="noStrike" cap="none" spc="0">
              <a:solidFill>
                <a:schemeClr val="tx1"/>
              </a:solidFill>
              <a:latin typeface="Arial"/>
              <a:cs typeface="Arial"/>
            </a:endParaRPr>
          </a:p>
          <a:p>
            <a:pPr marL="0" indent="0" algn="just">
              <a:buFont typeface="Arial"/>
              <a:buNone/>
              <a:defRPr/>
            </a:pPr>
            <a:r>
              <a:rPr lang="en-US" sz="2800" b="1" i="0" u="none" strike="noStrike" cap="none" spc="0">
                <a:solidFill>
                  <a:schemeClr val="tx1"/>
                </a:solidFill>
                <a:latin typeface="Arial"/>
                <a:ea typeface="Arial"/>
                <a:cs typeface="Arial"/>
              </a:rPr>
              <a:t>Long Short-Term Memory Networks (LSTM) Components:</a:t>
            </a:r>
            <a:endParaRPr lang="en-US" sz="2800" b="0" i="0" u="none" strike="noStrike" cap="none" spc="0">
              <a:solidFill>
                <a:schemeClr val="tx1"/>
              </a:solidFill>
              <a:latin typeface="Arial"/>
              <a:cs typeface="Arial"/>
            </a:endParaRPr>
          </a:p>
          <a:p>
            <a:pPr algn="just">
              <a:defRPr/>
            </a:pPr>
            <a:r>
              <a:rPr lang="en-US" sz="2800" b="0" i="0" u="none" strike="noStrike" cap="none" spc="0">
                <a:solidFill>
                  <a:schemeClr val="tx1"/>
                </a:solidFill>
                <a:latin typeface="Arial"/>
                <a:ea typeface="Arial"/>
                <a:cs typeface="Arial"/>
              </a:rPr>
              <a:t>Key Components:</a:t>
            </a:r>
            <a:endParaRPr lang="en-US" sz="2800" b="0" i="0" u="none" strike="noStrike" cap="none" spc="0">
              <a:solidFill>
                <a:schemeClr val="tx1"/>
              </a:solidFill>
              <a:latin typeface="Arial"/>
              <a:cs typeface="Arial"/>
            </a:endParaRPr>
          </a:p>
          <a:p>
            <a:pPr algn="just">
              <a:defRPr/>
            </a:pPr>
            <a:r>
              <a:rPr lang="en-US" sz="2800" b="0" i="0" u="none" strike="noStrike" cap="none" spc="0">
                <a:solidFill>
                  <a:schemeClr val="tx1"/>
                </a:solidFill>
                <a:latin typeface="Arial"/>
                <a:ea typeface="Arial"/>
                <a:cs typeface="Arial"/>
              </a:rPr>
              <a:t>Forget gate: Determines how much information is forgotten. Input gate: Manages the update status of information.</a:t>
            </a:r>
            <a:endParaRPr lang="en-US" sz="2800" b="0" i="0" u="none" strike="noStrike" cap="none" spc="0">
              <a:solidFill>
                <a:schemeClr val="tx1"/>
              </a:solidFill>
              <a:latin typeface="Arial"/>
              <a:cs typeface="Arial"/>
            </a:endParaRPr>
          </a:p>
          <a:p>
            <a:pPr algn="just">
              <a:defRPr/>
            </a:pPr>
            <a:r>
              <a:rPr lang="en-US" sz="2800" b="0" i="0" u="none" strike="noStrike" cap="none" spc="0">
                <a:solidFill>
                  <a:schemeClr val="tx1"/>
                </a:solidFill>
                <a:latin typeface="Arial"/>
                <a:ea typeface="Arial"/>
                <a:cs typeface="Arial"/>
              </a:rPr>
              <a:t>Output gate: Determines the final output based on the current cell state. Functionality:</a:t>
            </a:r>
            <a:endParaRPr lang="en-US" sz="2800" b="0" i="0" u="none" strike="noStrike" cap="none" spc="0">
              <a:solidFill>
                <a:schemeClr val="tx1"/>
              </a:solidFill>
              <a:latin typeface="Arial"/>
              <a:cs typeface="Arial"/>
            </a:endParaRPr>
          </a:p>
          <a:p>
            <a:pPr algn="just">
              <a:defRPr/>
            </a:pPr>
            <a:r>
              <a:rPr lang="en-US" sz="2800" b="0" i="0" u="none" strike="noStrike" cap="none" spc="0">
                <a:solidFill>
                  <a:schemeClr val="tx1"/>
                </a:solidFill>
                <a:latin typeface="Arial"/>
                <a:ea typeface="Arial"/>
                <a:cs typeface="Arial"/>
              </a:rPr>
              <a:t>LSTM solves the issues of gradient explosion or disappearance in traditional RNNs. Long-term memory and short-term memory are activated through gate structures.</a:t>
            </a:r>
            <a:endParaRPr lang="en-US" sz="2800" b="0" i="0" u="none" strike="noStrike" cap="none" spc="0">
              <a:solidFill>
                <a:schemeClr val="tx1"/>
              </a:solidFill>
              <a:latin typeface="Arial"/>
              <a:cs typeface="Arial"/>
            </a:endParaRPr>
          </a:p>
          <a:p>
            <a:pPr algn="just">
              <a:defRPr/>
            </a:pPr>
            <a:r>
              <a:rPr lang="en-US" sz="2800" b="0" i="0" u="none" strike="noStrike" cap="none" spc="0">
                <a:solidFill>
                  <a:schemeClr val="tx1"/>
                </a:solidFill>
                <a:latin typeface="Arial"/>
                <a:ea typeface="Arial"/>
                <a:cs typeface="Arial"/>
              </a:rPr>
              <a:t>Feature Fusion Component Structure:</a:t>
            </a:r>
            <a:endParaRPr lang="en-US" sz="2800" b="0" i="0" u="none" strike="noStrike" cap="none" spc="0">
              <a:solidFill>
                <a:schemeClr val="tx1"/>
              </a:solidFill>
              <a:latin typeface="Arial"/>
              <a:cs typeface="Arial"/>
            </a:endParaRPr>
          </a:p>
          <a:p>
            <a:pPr algn="just">
              <a:defRPr/>
            </a:pPr>
            <a:r>
              <a:rPr lang="en-US" sz="2800" b="0" i="0" u="none" strike="noStrike" cap="none" spc="0">
                <a:solidFill>
                  <a:schemeClr val="tx1"/>
                </a:solidFill>
                <a:latin typeface="Arial"/>
                <a:ea typeface="Arial"/>
                <a:cs typeface="Arial"/>
              </a:rPr>
              <a:t>Full connections between layers with activation functions for nonlinearity. MLP composed of an input layer, hidden layers, and an output layer.</a:t>
            </a:r>
            <a:endParaRPr lang="en-US" sz="2800" b="0" i="0" u="none" strike="noStrike" cap="none" spc="0">
              <a:solidFill>
                <a:schemeClr val="tx1"/>
              </a:solidFill>
              <a:latin typeface="Arial"/>
              <a:cs typeface="Arial"/>
            </a:endParaRPr>
          </a:p>
          <a:p>
            <a:pPr algn="just">
              <a:defRPr/>
            </a:pPr>
            <a:r>
              <a:rPr lang="en-US" sz="2800" b="0" i="0" u="none" strike="noStrike" cap="none" spc="0">
                <a:solidFill>
                  <a:schemeClr val="tx1"/>
                </a:solidFill>
                <a:latin typeface="Arial"/>
                <a:ea typeface="Arial"/>
                <a:cs typeface="Arial"/>
              </a:rPr>
              <a:t>Operation:</a:t>
            </a:r>
            <a:r>
              <a:rPr lang="en-US" sz="2800" b="0" i="0" u="none" strike="noStrike" cap="none" spc="0">
                <a:solidFill>
                  <a:schemeClr val="tx1"/>
                </a:solidFill>
                <a:latin typeface="Arial"/>
                <a:ea typeface="Arial"/>
                <a:cs typeface="Arial"/>
              </a:rPr>
              <a:t>Features extracted by CNN and LSTM are combined into comprehensive features through flattening and contact operations.</a:t>
            </a:r>
            <a:r>
              <a:rPr lang="en-US" sz="2800" b="0" i="0" u="none" strike="noStrike" cap="none" spc="0">
                <a:solidFill>
                  <a:schemeClr val="tx1"/>
                </a:solidFill>
                <a:latin typeface="Arial"/>
                <a:ea typeface="Arial"/>
                <a:cs typeface="Arial"/>
              </a:rPr>
              <a:t>MLP performs nonlinear mapping, and the output layer predicts classification results. Backpropagation and Parameter Updating:</a:t>
            </a:r>
            <a:r>
              <a:rPr lang="en-IN" sz="2800" b="0" i="0" u="none" strike="noStrike" cap="none" spc="0">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Soft-max classification model is used for identifying intrusion behaviors.</a:t>
            </a:r>
            <a:endParaRPr lang="en-US" sz="2800" b="0" i="0" u="none" strike="noStrike" cap="none" spc="0">
              <a:solidFill>
                <a:schemeClr val="tx1"/>
              </a:solidFill>
              <a:latin typeface="Arial"/>
              <a:cs typeface="Aria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2022592011" name="Title 1"/>
          <p:cNvSpPr>
            <a:spLocks noGrp="1"/>
          </p:cNvSpPr>
          <p:nvPr>
            <p:ph type="title"/>
          </p:nvPr>
        </p:nvSpPr>
        <p:spPr bwMode="auto">
          <a:xfrm flipH="0" flipV="0">
            <a:off x="838199" y="211666"/>
            <a:ext cx="10515600" cy="674687"/>
          </a:xfrm>
        </p:spPr>
        <p:txBody>
          <a:bodyPr vertOverflow="overflow" horzOverflow="overflow" vert="horz" wrap="square" lIns="91440" tIns="45720" rIns="91440" bIns="45720" numCol="1" spcCol="0" rtlCol="0" fromWordArt="0" anchor="ctr" anchorCtr="0" forceAA="0" upright="0" compatLnSpc="0">
            <a:normAutofit/>
          </a:bodyPr>
          <a:lstStyle/>
          <a:p>
            <a:pPr>
              <a:defRPr/>
            </a:pPr>
            <a:r>
              <a:rPr/>
              <a:t>Result</a:t>
            </a:r>
            <a:r>
              <a:rPr spc="-9"/>
              <a:t> </a:t>
            </a:r>
            <a:r>
              <a:rPr/>
              <a:t>Snapshot</a:t>
            </a:r>
            <a:endParaRPr/>
          </a:p>
        </p:txBody>
      </p:sp>
      <p:sp>
        <p:nvSpPr>
          <p:cNvPr id="1829824562" name="Content Placeholder 2"/>
          <p:cNvSpPr>
            <a:spLocks noGrp="1"/>
          </p:cNvSpPr>
          <p:nvPr>
            <p:ph idx="1"/>
          </p:nvPr>
        </p:nvSpPr>
        <p:spPr bwMode="auto">
          <a:xfrm flipH="0" flipV="0">
            <a:off x="838199" y="1825624"/>
            <a:ext cx="10818049" cy="4351338"/>
          </a:xfrm>
        </p:spPr>
        <p:txBody>
          <a:bodyPr/>
          <a:lstStyle/>
          <a:p>
            <a:pPr>
              <a:defRPr/>
            </a:pPr>
            <a:endParaRPr/>
          </a:p>
        </p:txBody>
      </p:sp>
      <p:pic>
        <p:nvPicPr>
          <p:cNvPr id="1403371311" name="image13.png"/>
          <p:cNvPicPr>
            <a:picLocks noChangeAspect="1"/>
          </p:cNvPicPr>
          <p:nvPr/>
        </p:nvPicPr>
        <p:blipFill>
          <a:blip r:embed="rId3"/>
          <a:stretch/>
        </p:blipFill>
        <p:spPr bwMode="auto">
          <a:xfrm rot="0" flipH="0" flipV="0">
            <a:off x="-13228" y="746125"/>
            <a:ext cx="6109229" cy="3255168"/>
          </a:xfrm>
          <a:prstGeom prst="rect">
            <a:avLst/>
          </a:prstGeom>
        </p:spPr>
      </p:pic>
      <p:pic>
        <p:nvPicPr>
          <p:cNvPr id="541626246" name="image16.png"/>
          <p:cNvPicPr>
            <a:picLocks noChangeAspect="1"/>
          </p:cNvPicPr>
          <p:nvPr/>
        </p:nvPicPr>
        <p:blipFill>
          <a:blip r:embed="rId4"/>
          <a:stretch/>
        </p:blipFill>
        <p:spPr bwMode="auto">
          <a:xfrm rot="0" flipH="0" flipV="0">
            <a:off x="6095999" y="746125"/>
            <a:ext cx="6115874" cy="3255168"/>
          </a:xfrm>
          <a:prstGeom prst="rect">
            <a:avLst/>
          </a:prstGeom>
        </p:spPr>
      </p:pic>
      <p:pic>
        <p:nvPicPr>
          <p:cNvPr id="901157436" name="image14.png"/>
          <p:cNvPicPr>
            <a:picLocks noChangeAspect="1"/>
          </p:cNvPicPr>
          <p:nvPr/>
        </p:nvPicPr>
        <p:blipFill>
          <a:blip r:embed="rId5"/>
          <a:stretch/>
        </p:blipFill>
        <p:spPr bwMode="auto">
          <a:xfrm rot="0" flipH="0" flipV="0">
            <a:off x="-13228" y="4001293"/>
            <a:ext cx="6109229" cy="2891100"/>
          </a:xfrm>
          <a:prstGeom prst="rect">
            <a:avLst/>
          </a:prstGeom>
        </p:spPr>
      </p:pic>
      <p:pic>
        <p:nvPicPr>
          <p:cNvPr id="1705851048" name="image15.png"/>
          <p:cNvPicPr>
            <a:picLocks noChangeAspect="1"/>
          </p:cNvPicPr>
          <p:nvPr/>
        </p:nvPicPr>
        <p:blipFill>
          <a:blip r:embed="rId6"/>
          <a:stretch/>
        </p:blipFill>
        <p:spPr bwMode="auto">
          <a:xfrm rot="0" flipH="0" flipV="0">
            <a:off x="6095999" y="4001293"/>
            <a:ext cx="6115874" cy="2891100"/>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635296740" name="Content Placeholder 2"/>
          <p:cNvSpPr>
            <a:spLocks noGrp="1"/>
          </p:cNvSpPr>
          <p:nvPr>
            <p:ph idx="1"/>
          </p:nvPr>
        </p:nvSpPr>
        <p:spPr bwMode="auto"/>
        <p:txBody>
          <a:bodyPr/>
          <a:lstStyle/>
          <a:p>
            <a:pPr>
              <a:defRPr/>
            </a:pPr>
            <a:endParaRPr/>
          </a:p>
          <a:p>
            <a:pPr>
              <a:defRPr/>
            </a:pPr>
            <a:endParaRPr/>
          </a:p>
        </p:txBody>
      </p:sp>
      <p:pic>
        <p:nvPicPr>
          <p:cNvPr id="1107810089" name="image19.png"/>
          <p:cNvPicPr>
            <a:picLocks noChangeAspect="1"/>
          </p:cNvPicPr>
          <p:nvPr/>
        </p:nvPicPr>
        <p:blipFill>
          <a:blip r:embed="rId3"/>
          <a:stretch/>
        </p:blipFill>
        <p:spPr bwMode="auto">
          <a:xfrm rot="0" flipH="0" flipV="0">
            <a:off x="4762" y="6085"/>
            <a:ext cx="5886978" cy="3579018"/>
          </a:xfrm>
          <a:prstGeom prst="rect">
            <a:avLst/>
          </a:prstGeom>
        </p:spPr>
      </p:pic>
      <p:pic>
        <p:nvPicPr>
          <p:cNvPr id="67746383" name="image20.png"/>
          <p:cNvPicPr>
            <a:picLocks noChangeAspect="1"/>
          </p:cNvPicPr>
          <p:nvPr/>
        </p:nvPicPr>
        <p:blipFill>
          <a:blip r:embed="rId4"/>
          <a:stretch/>
        </p:blipFill>
        <p:spPr bwMode="auto">
          <a:xfrm rot="0" flipH="0" flipV="0">
            <a:off x="5891741" y="6085"/>
            <a:ext cx="6306904" cy="3579018"/>
          </a:xfrm>
          <a:prstGeom prst="rect">
            <a:avLst/>
          </a:prstGeom>
        </p:spPr>
      </p:pic>
      <p:pic>
        <p:nvPicPr>
          <p:cNvPr id="1360668319" name="image21.png"/>
          <p:cNvPicPr>
            <a:picLocks noChangeAspect="1"/>
          </p:cNvPicPr>
          <p:nvPr/>
        </p:nvPicPr>
        <p:blipFill>
          <a:blip r:embed="rId5"/>
          <a:stretch/>
        </p:blipFill>
        <p:spPr bwMode="auto">
          <a:xfrm rot="0" flipH="0" flipV="0">
            <a:off x="4762" y="3585103"/>
            <a:ext cx="5886978" cy="3294061"/>
          </a:xfrm>
          <a:prstGeom prst="rect">
            <a:avLst/>
          </a:prstGeom>
        </p:spPr>
      </p:pic>
      <p:pic>
        <p:nvPicPr>
          <p:cNvPr id="297639680" name="image22.png"/>
          <p:cNvPicPr>
            <a:picLocks noChangeAspect="1"/>
          </p:cNvPicPr>
          <p:nvPr/>
        </p:nvPicPr>
        <p:blipFill>
          <a:blip r:embed="rId6"/>
          <a:stretch/>
        </p:blipFill>
        <p:spPr bwMode="auto">
          <a:xfrm rot="0" flipH="0" flipV="0">
            <a:off x="5891741" y="3585103"/>
            <a:ext cx="6306904" cy="3294061"/>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934568644" name="Title 1"/>
          <p:cNvSpPr>
            <a:spLocks noGrp="1"/>
          </p:cNvSpPr>
          <p:nvPr>
            <p:ph type="title"/>
          </p:nvPr>
        </p:nvSpPr>
        <p:spPr bwMode="auto">
          <a:xfrm flipH="0" flipV="0">
            <a:off x="318854" y="365124"/>
            <a:ext cx="11034945" cy="759354"/>
          </a:xfrm>
        </p:spPr>
        <p:txBody>
          <a:bodyPr/>
          <a:lstStyle/>
          <a:p>
            <a:pPr>
              <a:defRPr/>
            </a:pPr>
            <a:r>
              <a:rPr lang="en-US" sz="3600" b="0" i="0" u="none" strike="noStrike" cap="none" spc="0">
                <a:solidFill>
                  <a:schemeClr val="tx1"/>
                </a:solidFill>
                <a:latin typeface="+mj-lt"/>
                <a:ea typeface="+mj-ea"/>
                <a:cs typeface="+mj-cs"/>
              </a:rPr>
              <a:t>Conclusion</a:t>
            </a:r>
            <a:r>
              <a:rPr lang="en-US" sz="3600" b="0" i="0" u="none" strike="noStrike" cap="none" spc="-9">
                <a:solidFill>
                  <a:schemeClr val="tx1"/>
                </a:solidFill>
                <a:latin typeface="+mj-lt"/>
                <a:ea typeface="+mj-ea"/>
                <a:cs typeface="+mj-cs"/>
              </a:rPr>
              <a:t> </a:t>
            </a:r>
            <a:r>
              <a:rPr lang="en-US" sz="3600" b="0" i="0" u="none" strike="noStrike" cap="none" spc="0">
                <a:solidFill>
                  <a:schemeClr val="tx1"/>
                </a:solidFill>
                <a:latin typeface="+mj-lt"/>
                <a:ea typeface="+mj-ea"/>
                <a:cs typeface="+mj-cs"/>
              </a:rPr>
              <a:t>and</a:t>
            </a:r>
            <a:r>
              <a:rPr lang="en-US" sz="3600" b="0" i="0" u="none" strike="noStrike" cap="none" spc="-9">
                <a:solidFill>
                  <a:schemeClr val="tx1"/>
                </a:solidFill>
                <a:latin typeface="+mj-lt"/>
                <a:ea typeface="+mj-ea"/>
                <a:cs typeface="+mj-cs"/>
              </a:rPr>
              <a:t> </a:t>
            </a:r>
            <a:r>
              <a:rPr lang="en-US" sz="3600" b="0" i="0" u="none" strike="noStrike" cap="none" spc="0">
                <a:solidFill>
                  <a:schemeClr val="tx1"/>
                </a:solidFill>
                <a:latin typeface="+mj-lt"/>
                <a:ea typeface="+mj-ea"/>
                <a:cs typeface="+mj-cs"/>
              </a:rPr>
              <a:t>Future</a:t>
            </a:r>
            <a:r>
              <a:rPr lang="en-US" sz="3600" b="0" i="0" u="none" strike="noStrike" cap="none" spc="-9">
                <a:solidFill>
                  <a:schemeClr val="tx1"/>
                </a:solidFill>
                <a:latin typeface="+mj-lt"/>
                <a:ea typeface="+mj-ea"/>
                <a:cs typeface="+mj-cs"/>
              </a:rPr>
              <a:t> </a:t>
            </a:r>
            <a:r>
              <a:rPr lang="en-US" sz="3600" b="0" i="0" u="none" strike="noStrike" cap="none" spc="0">
                <a:solidFill>
                  <a:schemeClr val="tx1"/>
                </a:solidFill>
                <a:latin typeface="+mj-lt"/>
                <a:ea typeface="+mj-ea"/>
                <a:cs typeface="+mj-cs"/>
              </a:rPr>
              <a:t>Enhancement</a:t>
            </a:r>
            <a:r>
              <a:rPr lang="en-US" sz="3600" b="0" i="0" u="none" strike="noStrike" cap="none" spc="-9">
                <a:solidFill>
                  <a:schemeClr val="tx1"/>
                </a:solidFill>
                <a:latin typeface="+mj-lt"/>
                <a:ea typeface="+mj-ea"/>
                <a:cs typeface="+mj-cs"/>
              </a:rPr>
              <a:t> </a:t>
            </a:r>
            <a:endParaRPr/>
          </a:p>
        </p:txBody>
      </p:sp>
      <p:sp>
        <p:nvSpPr>
          <p:cNvPr id="2112955185" name="Content Placeholder 2"/>
          <p:cNvSpPr>
            <a:spLocks noGrp="1"/>
          </p:cNvSpPr>
          <p:nvPr>
            <p:ph idx="1"/>
          </p:nvPr>
        </p:nvSpPr>
        <p:spPr bwMode="auto">
          <a:xfrm flipH="0" flipV="0">
            <a:off x="213020" y="1177395"/>
            <a:ext cx="11813645" cy="5476874"/>
          </a:xfrm>
        </p:spPr>
        <p:txBody>
          <a:bodyPr vertOverflow="overflow" horzOverflow="overflow" vert="horz" wrap="square" lIns="91440" tIns="45720" rIns="91440" bIns="45720" numCol="1" spcCol="0" rtlCol="0" fromWordArt="0" anchor="t" anchorCtr="0" forceAA="0" upright="0" compatLnSpc="0">
            <a:normAutofit/>
          </a:bodyPr>
          <a:lstStyle/>
          <a:p>
            <a:pPr marL="0" marR="321309" indent="0" algn="just">
              <a:lnSpc>
                <a:spcPct val="114999"/>
              </a:lnSpc>
              <a:spcBef>
                <a:spcPts val="1344"/>
              </a:spcBef>
              <a:buFont typeface="Arial"/>
              <a:buNone/>
              <a:defRPr/>
            </a:pPr>
            <a:r>
              <a:rPr sz="1800"/>
              <a:t>Overall, the implemented NIDS stands as a formidable defence mechanism</a:t>
            </a:r>
            <a:r>
              <a:rPr sz="1800" spc="4"/>
              <a:t> </a:t>
            </a:r>
            <a:r>
              <a:rPr sz="1800"/>
              <a:t>against network intrusions, capable of adapting to evolving cybersecurity threats and</a:t>
            </a:r>
            <a:r>
              <a:rPr sz="1800" spc="4"/>
              <a:t> </a:t>
            </a:r>
            <a:r>
              <a:rPr sz="1800"/>
              <a:t>safeguarding critical assets. Continuous monitoring, optimisation, and knowledge sharing within</a:t>
            </a:r>
            <a:r>
              <a:rPr sz="1800" spc="-294"/>
              <a:t> </a:t>
            </a:r>
            <a:r>
              <a:rPr sz="1800"/>
              <a:t>the cybersecurity community will further enhance the NIDS capabilities and contribute to the</a:t>
            </a:r>
            <a:r>
              <a:rPr sz="1800" spc="4"/>
              <a:t> </a:t>
            </a:r>
            <a:r>
              <a:rPr sz="1800"/>
              <a:t>advancement</a:t>
            </a:r>
            <a:r>
              <a:rPr sz="1800" spc="-9"/>
              <a:t> </a:t>
            </a:r>
            <a:r>
              <a:rPr sz="1800"/>
              <a:t>of</a:t>
            </a:r>
            <a:r>
              <a:rPr sz="1800" spc="-9"/>
              <a:t> </a:t>
            </a:r>
            <a:r>
              <a:rPr sz="1800"/>
              <a:t>network</a:t>
            </a:r>
            <a:r>
              <a:rPr sz="1800" spc="-14"/>
              <a:t> </a:t>
            </a:r>
            <a:r>
              <a:rPr sz="1800"/>
              <a:t>intrusion</a:t>
            </a:r>
            <a:r>
              <a:rPr sz="1800" spc="-4"/>
              <a:t> </a:t>
            </a:r>
            <a:r>
              <a:rPr sz="1800"/>
              <a:t>detection</a:t>
            </a:r>
            <a:r>
              <a:rPr sz="1800" spc="-9"/>
              <a:t> </a:t>
            </a:r>
            <a:r>
              <a:rPr sz="1800"/>
              <a:t>techniques</a:t>
            </a:r>
            <a:r>
              <a:rPr sz="1800" spc="-14"/>
              <a:t> </a:t>
            </a:r>
            <a:r>
              <a:rPr sz="1800"/>
              <a:t>in</a:t>
            </a:r>
            <a:r>
              <a:rPr sz="1800" spc="-4"/>
              <a:t> </a:t>
            </a:r>
            <a:r>
              <a:rPr sz="1800"/>
              <a:t>combating</a:t>
            </a:r>
            <a:r>
              <a:rPr sz="1800" spc="-9"/>
              <a:t> </a:t>
            </a:r>
            <a:r>
              <a:rPr sz="1800"/>
              <a:t>cyber</a:t>
            </a:r>
            <a:r>
              <a:rPr sz="1800" spc="-9"/>
              <a:t> </a:t>
            </a:r>
            <a:r>
              <a:rPr sz="1800"/>
              <a:t>threats.</a:t>
            </a:r>
            <a:endParaRPr sz="1600"/>
          </a:p>
          <a:p>
            <a:pPr marL="0" marR="321309" indent="0" algn="just">
              <a:lnSpc>
                <a:spcPct val="114999"/>
              </a:lnSpc>
              <a:spcBef>
                <a:spcPts val="1344"/>
              </a:spcBef>
              <a:buFont typeface="Arial"/>
              <a:buNone/>
              <a:defRPr/>
            </a:pPr>
            <a:r>
              <a:rPr lang="en-US" sz="3600" b="0" i="0" u="none" strike="noStrike" cap="none" spc="0">
                <a:solidFill>
                  <a:srgbClr val="000000"/>
                </a:solidFill>
                <a:latin typeface="Arial"/>
                <a:ea typeface="Arial"/>
                <a:cs typeface="Arial"/>
              </a:rPr>
              <a:t>References</a:t>
            </a:r>
            <a:r>
              <a:rPr lang="en-US" sz="3600" b="0" i="0" u="none" strike="noStrike" cap="none" spc="-19">
                <a:solidFill>
                  <a:srgbClr val="000000"/>
                </a:solidFill>
                <a:latin typeface="Arial"/>
                <a:ea typeface="Arial"/>
                <a:cs typeface="Arial"/>
              </a:rPr>
              <a:t> </a:t>
            </a:r>
            <a:endParaRPr lang="en-US" sz="4400" b="0" i="0" u="none" strike="noStrike" cap="none" spc="-19">
              <a:solidFill>
                <a:srgbClr val="000000"/>
              </a:solidFill>
              <a:latin typeface="Arial"/>
              <a:ea typeface="Arial"/>
              <a:cs typeface="Arial"/>
            </a:endParaRPr>
          </a:p>
          <a:p>
            <a:pPr marL="228600" marR="0" lvl="0" indent="-228600" algn="just" defTabSz="914400">
              <a:lnSpc>
                <a:spcPct val="80000"/>
              </a:lnSpc>
              <a:spcBef>
                <a:spcPts val="13"/>
              </a:spcBef>
              <a:spcAft>
                <a:spcPts val="0"/>
              </a:spcAft>
              <a:buFont typeface="Arial"/>
              <a:buChar char="•"/>
              <a:defRPr lang="en-US" sz="2800" b="0" i="0" u="none" strike="noStrike" cap="none" spc="0">
                <a:solidFill>
                  <a:srgbClr val="000000"/>
                </a:solidFill>
                <a:latin typeface="Arial"/>
                <a:ea typeface="Arial"/>
                <a:cs typeface="Arial"/>
              </a:defRPr>
            </a:pPr>
            <a:endParaRPr sz="1250"/>
          </a:p>
          <a:p>
            <a:pPr marL="228600" marR="333374" lvl="0" indent="-228600" algn="just" defTabSz="914400">
              <a:lnSpc>
                <a:spcPct val="114999"/>
              </a:lnSpc>
              <a:spcBef>
                <a:spcPts val="3"/>
              </a:spcBef>
              <a:spcAft>
                <a:spcPts val="0"/>
              </a:spcAft>
              <a:buFont typeface="Arial"/>
              <a:buChar char="•"/>
              <a:defRPr lang="en-US" sz="2800" b="0" i="0" u="none" strike="noStrike" cap="none" spc="0">
                <a:solidFill>
                  <a:srgbClr val="000000"/>
                </a:solidFill>
                <a:latin typeface="Arial"/>
                <a:ea typeface="Arial"/>
                <a:cs typeface="Arial"/>
              </a:defRPr>
            </a:pPr>
            <a:r>
              <a:rPr lang="en-US" sz="1100" b="0" i="0" u="none" strike="noStrike" cap="none" spc="0">
                <a:solidFill>
                  <a:srgbClr val="000000"/>
                </a:solidFill>
                <a:latin typeface="Arial"/>
                <a:ea typeface="Arial"/>
                <a:cs typeface="Arial"/>
              </a:rPr>
              <a:t>M. Landauer, et al.,"Maintainable Log Datasets for Evaluation of Intrusion Detection Systems" in</a:t>
            </a:r>
            <a:r>
              <a:rPr lang="en-US" sz="1100" b="0" i="0" u="none" strike="noStrike" cap="none" spc="-29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IEEE Transactions</a:t>
            </a:r>
            <a:r>
              <a:rPr lang="en-US" sz="1100" b="0" i="0" u="none" strike="noStrike" cap="none" spc="-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on Dependable and Secure Computing,</a:t>
            </a:r>
            <a:r>
              <a:rPr lang="en-US" sz="1100" b="0" i="0" u="none" strike="noStrike" cap="none" spc="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vol. 20, no. 04, pp. 3466-3482,</a:t>
            </a:r>
            <a:r>
              <a:rPr lang="en-US" sz="1100" b="0" i="0" u="none" strike="noStrike" cap="none" spc="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2023.</a:t>
            </a:r>
            <a:r>
              <a:rPr lang="en-IN" sz="1100" b="0" i="0" u="none" strike="noStrike" cap="none" spc="0">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doi:</a:t>
            </a:r>
            <a:r>
              <a:rPr lang="en-US" sz="1100" b="0" i="0" u="none" strike="noStrike" cap="none" spc="-6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10.1109/TDSC.2022.3201582</a:t>
            </a:r>
            <a:r>
              <a:rPr lang="en-IN" sz="1100" b="0" i="0" u="none" strike="noStrike" cap="none" spc="0">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keywords: {behavioral sciences;intrusion detection;security;data models;computational</a:t>
            </a:r>
            <a:r>
              <a:rPr lang="en-US" sz="1100" b="0" i="0" u="none" strike="noStrike" cap="none" spc="-29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modeling;labeling;analytical models}</a:t>
            </a:r>
            <a:endParaRPr sz="1100"/>
          </a:p>
          <a:p>
            <a:pPr marL="228600" marR="725805" lvl="0" indent="-228600" algn="just" defTabSz="914400">
              <a:lnSpc>
                <a:spcPct val="114999"/>
              </a:lnSpc>
              <a:spcBef>
                <a:spcPts val="999"/>
              </a:spcBef>
              <a:spcAft>
                <a:spcPts val="0"/>
              </a:spcAft>
              <a:buFont typeface="Arial"/>
              <a:buChar char="•"/>
              <a:defRPr lang="en-US" sz="2800" b="0" i="0" u="none" strike="noStrike" cap="none" spc="0">
                <a:solidFill>
                  <a:srgbClr val="000000"/>
                </a:solidFill>
                <a:latin typeface="Arial"/>
                <a:ea typeface="Arial"/>
                <a:cs typeface="Arial"/>
              </a:defRPr>
            </a:pPr>
            <a:r>
              <a:rPr lang="en-US" sz="1100" b="0" i="0" u="none" strike="noStrike" cap="none" spc="0">
                <a:solidFill>
                  <a:srgbClr val="000000"/>
                </a:solidFill>
                <a:latin typeface="Arial"/>
                <a:ea typeface="Arial"/>
                <a:cs typeface="Arial"/>
              </a:rPr>
              <a:t>Abaimov, Stanislav. (2021). Towards a Privacy-preserving Deep Learning-based Network</a:t>
            </a:r>
            <a:r>
              <a:rPr lang="en-US" sz="1100" b="0" i="0" u="none" strike="noStrike" cap="none" spc="-29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Intrusion</a:t>
            </a:r>
            <a:r>
              <a:rPr lang="en-US" sz="1100" b="0" i="0" u="none" strike="noStrike" cap="none" spc="-9">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Detection</a:t>
            </a:r>
            <a:r>
              <a:rPr lang="en-US" sz="1100" b="0" i="0" u="none" strike="noStrike" cap="none" spc="-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in Data</a:t>
            </a:r>
            <a:r>
              <a:rPr lang="en-US" sz="1100" b="0" i="0" u="none" strike="noStrike" cap="none" spc="-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Distribution Services.</a:t>
            </a:r>
            <a:endParaRPr sz="1100" b="0" i="0" u="none" strike="noStrike" cap="none" spc="0">
              <a:solidFill>
                <a:srgbClr val="000000"/>
              </a:solidFill>
              <a:latin typeface="Arial"/>
              <a:ea typeface="Arial"/>
              <a:cs typeface="Arial"/>
            </a:endParaRPr>
          </a:p>
          <a:p>
            <a:pPr marL="228600" marR="725805" lvl="0" indent="-228600" algn="just" defTabSz="914400">
              <a:lnSpc>
                <a:spcPct val="114999"/>
              </a:lnSpc>
              <a:spcBef>
                <a:spcPts val="999"/>
              </a:spcBef>
              <a:spcAft>
                <a:spcPts val="0"/>
              </a:spcAft>
              <a:buFont typeface="Arial"/>
              <a:buChar char="•"/>
              <a:defRPr lang="en-US" sz="2800" b="0" i="0" u="none" strike="noStrike" cap="none" spc="0">
                <a:solidFill>
                  <a:srgbClr val="000000"/>
                </a:solidFill>
                <a:latin typeface="Arial"/>
                <a:ea typeface="Arial"/>
                <a:cs typeface="Arial"/>
              </a:defRPr>
            </a:pPr>
            <a:r>
              <a:rPr lang="en-US" sz="1100" b="0" i="0" u="none" strike="noStrike" cap="none" spc="0">
                <a:solidFill>
                  <a:srgbClr val="000000"/>
                </a:solidFill>
                <a:latin typeface="Arial"/>
                <a:ea typeface="Arial"/>
                <a:cs typeface="Arial"/>
              </a:rPr>
              <a:t>Khan, Ahsan Al Zaki &amp; Serpen, Gursel. (2020). Intrusion Detection and identification System</a:t>
            </a:r>
            <a:r>
              <a:rPr lang="en-US" sz="1100" b="0" i="0" u="none" strike="noStrike" cap="none" spc="-29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Design</a:t>
            </a:r>
            <a:r>
              <a:rPr lang="en-US" sz="1100" b="0" i="0" u="none" strike="noStrike" cap="none" spc="-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and</a:t>
            </a:r>
            <a:r>
              <a:rPr lang="en-US" sz="1100" b="0" i="0" u="none" strike="noStrike" cap="none" spc="-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Performance</a:t>
            </a:r>
            <a:r>
              <a:rPr lang="en-US" sz="1100" b="0" i="0" u="none" strike="noStrike" cap="none" spc="-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Evaluation</a:t>
            </a:r>
            <a:r>
              <a:rPr lang="en-US" sz="1100" b="0" i="0" u="none" strike="noStrike" cap="none" spc="-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for</a:t>
            </a:r>
            <a:r>
              <a:rPr lang="en-US" sz="1100" b="0" i="0" u="none" strike="noStrike" cap="none" spc="-9">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Industrial</a:t>
            </a:r>
            <a:r>
              <a:rPr lang="en-US" sz="1100" b="0" i="0" u="none" strike="noStrike" cap="none" spc="-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SCADA</a:t>
            </a:r>
            <a:r>
              <a:rPr lang="en-US" sz="1100" b="0" i="0" u="none" strike="noStrike" cap="none" spc="-4">
                <a:solidFill>
                  <a:srgbClr val="000000"/>
                </a:solidFill>
                <a:latin typeface="Arial"/>
                <a:ea typeface="Arial"/>
                <a:cs typeface="Arial"/>
              </a:rPr>
              <a:t> </a:t>
            </a:r>
            <a:r>
              <a:rPr lang="en-US" sz="1100" b="0" i="0" u="none" strike="noStrike" cap="none" spc="0">
                <a:solidFill>
                  <a:srgbClr val="000000"/>
                </a:solidFill>
                <a:latin typeface="Arial"/>
                <a:ea typeface="Arial"/>
                <a:cs typeface="Arial"/>
              </a:rPr>
              <a:t>Networks.</a:t>
            </a:r>
            <a:endParaRPr sz="1100" b="0" i="0" u="none" strike="noStrike" cap="none" spc="0">
              <a:solidFill>
                <a:srgbClr val="000000"/>
              </a:solidFill>
              <a:latin typeface="Times New Roman"/>
              <a:cs typeface="Times New Roman"/>
            </a:endParaRPr>
          </a:p>
          <a:p>
            <a:pPr marL="228600" marR="517523" algn="just">
              <a:lnSpc>
                <a:spcPct val="114999"/>
              </a:lnSpc>
              <a:spcBef>
                <a:spcPts val="343"/>
              </a:spcBef>
              <a:defRPr/>
            </a:pPr>
            <a:r>
              <a:rPr lang="en-US" sz="1100" b="0" i="0" u="none" strike="noStrike" cap="none" spc="0">
                <a:solidFill>
                  <a:schemeClr val="tx1"/>
                </a:solidFill>
                <a:latin typeface="+mn-lt"/>
                <a:ea typeface="+mn-ea"/>
                <a:cs typeface="+mn-cs"/>
              </a:rPr>
              <a:t>Ö. Sen, P. Malskorn, S. Glomb, I. Hacker, M. Henze and A. Ulbig, "An Approach to Abstract</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Multi-stage Cyberattack Data Generation for ML-Based IDS in Smart Grids," 2023 IEEE</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Belgrade PowerTech, Belgrade, Serbia, 2023, pp. 01-10, doi:</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10.1109/PowerTech55446.2023.10202747. keywords: {Training;Laboratories;Training</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data;Intrusion detection;Machine learning;Data models;Smart grids;Intrusion Detection;Smart</a:t>
            </a:r>
            <a:r>
              <a:rPr lang="en-US" sz="1100" b="0" i="0" u="none" strike="noStrike" cap="none" spc="-294">
                <a:solidFill>
                  <a:schemeClr val="tx1"/>
                </a:solidFill>
                <a:latin typeface="+mn-lt"/>
                <a:ea typeface="+mn-ea"/>
                <a:cs typeface="+mn-cs"/>
              </a:rPr>
              <a:t> </a:t>
            </a:r>
            <a:r>
              <a:rPr lang="en-US" sz="1100" b="0" i="0" u="none" strike="noStrike" cap="none" spc="0">
                <a:solidFill>
                  <a:schemeClr val="tx1"/>
                </a:solidFill>
                <a:latin typeface="+mn-lt"/>
                <a:ea typeface="+mn-ea"/>
                <a:cs typeface="+mn-cs"/>
              </a:rPr>
              <a:t>Grid;Cyberattacks;Machine</a:t>
            </a:r>
            <a:r>
              <a:rPr lang="en-US" sz="1100" b="0" i="0" u="none" strike="noStrike" cap="none" spc="-9">
                <a:solidFill>
                  <a:schemeClr val="tx1"/>
                </a:solidFill>
                <a:latin typeface="+mn-lt"/>
                <a:ea typeface="+mn-ea"/>
                <a:cs typeface="+mn-cs"/>
              </a:rPr>
              <a:t> </a:t>
            </a:r>
            <a:r>
              <a:rPr lang="en-US" sz="1100" b="0" i="0" u="none" strike="noStrike" cap="none" spc="0">
                <a:solidFill>
                  <a:schemeClr val="tx1"/>
                </a:solidFill>
                <a:latin typeface="+mn-lt"/>
                <a:ea typeface="+mn-ea"/>
                <a:cs typeface="+mn-cs"/>
              </a:rPr>
              <a:t>Learning;Knowledge</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Graphs},</a:t>
            </a:r>
            <a:endParaRPr sz="1100"/>
          </a:p>
          <a:p>
            <a:pPr algn="just">
              <a:spcBef>
                <a:spcPts val="13"/>
              </a:spcBef>
              <a:defRPr/>
            </a:pPr>
            <a:endParaRPr sz="1100"/>
          </a:p>
          <a:p>
            <a:pPr marL="228600" marR="0" lvl="0" indent="-228600" algn="just" defTabSz="914400">
              <a:lnSpc>
                <a:spcPct val="80000"/>
              </a:lnSpc>
              <a:spcBef>
                <a:spcPts val="13"/>
              </a:spcBef>
              <a:spcAft>
                <a:spcPts val="0"/>
              </a:spcAft>
              <a:buFont typeface="Arial"/>
              <a:buChar char="•"/>
              <a:defRPr lang="en-US" sz="2800" b="0" i="0" u="none" strike="noStrike" cap="none" spc="0">
                <a:solidFill>
                  <a:srgbClr val="000000"/>
                </a:solidFill>
                <a:latin typeface="Arial"/>
                <a:ea typeface="Arial"/>
                <a:cs typeface="Arial"/>
              </a:defRPr>
            </a:pPr>
            <a:r>
              <a:rPr lang="en-US" sz="1100" b="0" i="0" u="none" strike="noStrike" cap="none" spc="0">
                <a:solidFill>
                  <a:schemeClr val="tx1"/>
                </a:solidFill>
                <a:latin typeface="+mn-lt"/>
                <a:ea typeface="+mn-ea"/>
                <a:cs typeface="+mn-cs"/>
              </a:rPr>
              <a:t>S. A. Varghese, A. Dehlaghi Ghadim, A. Balador, Z. Alimadadi and P. Papadimitratos, "Digital</a:t>
            </a:r>
            <a:r>
              <a:rPr lang="en-US" sz="1100" b="0" i="0" u="none" strike="noStrike" cap="none" spc="-294">
                <a:solidFill>
                  <a:schemeClr val="tx1"/>
                </a:solidFill>
                <a:latin typeface="+mn-lt"/>
                <a:ea typeface="+mn-ea"/>
                <a:cs typeface="+mn-cs"/>
              </a:rPr>
              <a:t> </a:t>
            </a:r>
            <a:r>
              <a:rPr lang="en-US" sz="1100" b="0" i="0" u="none" strike="noStrike" cap="none" spc="0">
                <a:solidFill>
                  <a:schemeClr val="tx1"/>
                </a:solidFill>
                <a:latin typeface="+mn-lt"/>
                <a:ea typeface="+mn-ea"/>
                <a:cs typeface="+mn-cs"/>
              </a:rPr>
              <a:t>Twin-based Intrusion Detection for Industrial Control Systems," 2022 IEEE International</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Conference on Pervasive Computing and Communications Workshops and other Affiliated</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Events (PerCom Workshops), Pisa, Italy, 2022, pp. 611-617, doi:</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10.1109/PerComWorkshops53856.2022.9767492. keywords: {Machine learning</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algorithms;Industrial control;Digital twin;Conferences;Intrusion detection;Predictive</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models;Real-time systems;Digital Twin;Intrusion Detection Systems;Industrial Control</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Systems;Machine</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Learning;Stacked</a:t>
            </a:r>
            <a:r>
              <a:rPr lang="en-US" sz="1100" b="0" i="0" u="none" strike="noStrike" cap="none" spc="-4">
                <a:solidFill>
                  <a:schemeClr val="tx1"/>
                </a:solidFill>
                <a:latin typeface="+mn-lt"/>
                <a:ea typeface="+mn-ea"/>
                <a:cs typeface="+mn-cs"/>
              </a:rPr>
              <a:t> </a:t>
            </a:r>
            <a:r>
              <a:rPr lang="en-US" sz="1100" b="0" i="0" u="none" strike="noStrike" cap="none" spc="0">
                <a:solidFill>
                  <a:schemeClr val="tx1"/>
                </a:solidFill>
                <a:latin typeface="+mn-lt"/>
                <a:ea typeface="+mn-ea"/>
                <a:cs typeface="+mn-cs"/>
              </a:rPr>
              <a:t>Ensemble Model},</a:t>
            </a:r>
            <a:endParaRPr sz="1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26411964" name="Title 1"/>
          <p:cNvSpPr>
            <a:spLocks noGrp="1"/>
          </p:cNvSpPr>
          <p:nvPr>
            <p:ph type="title"/>
          </p:nvPr>
        </p:nvSpPr>
        <p:spPr bwMode="auto"/>
        <p:txBody>
          <a:bodyPr/>
          <a:lstStyle/>
          <a:p>
            <a:pPr>
              <a:defRPr/>
            </a:pPr>
            <a:r>
              <a:rPr lang="en-US" sz="4400" b="0" i="0" u="none" strike="noStrike" cap="none" spc="0">
                <a:solidFill>
                  <a:schemeClr val="tx1"/>
                </a:solidFill>
                <a:latin typeface="Arial"/>
                <a:ea typeface="Arial"/>
                <a:cs typeface="Arial"/>
              </a:rPr>
              <a:t>Abstract</a:t>
            </a:r>
            <a:br>
              <a:rPr lang="en-US" sz="4400" b="0" i="0" u="none" strike="noStrike" cap="none" spc="0">
                <a:solidFill>
                  <a:schemeClr val="tx1"/>
                </a:solidFill>
                <a:latin typeface="Times New Roman"/>
                <a:ea typeface="Times New Roman"/>
                <a:cs typeface="Times New Roman"/>
              </a:rPr>
            </a:br>
            <a:endParaRPr/>
          </a:p>
        </p:txBody>
      </p:sp>
      <p:sp>
        <p:nvSpPr>
          <p:cNvPr id="15847002" name="Content Placeholder 2"/>
          <p:cNvSpPr>
            <a:spLocks noGrp="1"/>
          </p:cNvSpPr>
          <p:nvPr>
            <p:ph idx="1"/>
          </p:nvPr>
        </p:nvSpPr>
        <p:spPr bwMode="auto">
          <a:xfrm flipH="0" flipV="0">
            <a:off x="838199" y="1177395"/>
            <a:ext cx="10515600" cy="4999566"/>
          </a:xfrm>
        </p:spPr>
        <p:txBody>
          <a:bodyPr vertOverflow="overflow" horzOverflow="overflow" vert="horz" wrap="square" lIns="91440" tIns="45720" rIns="91440" bIns="45720" numCol="1" spcCol="0" rtlCol="0" fromWordArt="0" anchor="t" anchorCtr="0" forceAA="0" upright="0" compatLnSpc="0">
            <a:normAutofit/>
          </a:bodyPr>
          <a:lstStyle/>
          <a:p>
            <a:pPr marL="0" indent="0" algn="just">
              <a:buFont typeface="Arial"/>
              <a:buNone/>
              <a:defRPr/>
            </a:pPr>
            <a:r>
              <a:rPr sz="1800">
                <a:latin typeface="Arial"/>
                <a:ea typeface="Arial"/>
                <a:cs typeface="Arial"/>
              </a:rPr>
              <a:t>Network</a:t>
            </a:r>
            <a:r>
              <a:rPr sz="1800" spc="4">
                <a:latin typeface="Arial"/>
                <a:ea typeface="Arial"/>
                <a:cs typeface="Arial"/>
              </a:rPr>
              <a:t> </a:t>
            </a:r>
            <a:r>
              <a:rPr sz="1800">
                <a:latin typeface="Arial"/>
                <a:ea typeface="Arial"/>
                <a:cs typeface="Arial"/>
              </a:rPr>
              <a:t>intrusion</a:t>
            </a:r>
            <a:r>
              <a:rPr sz="1800" spc="9">
                <a:latin typeface="Arial"/>
                <a:ea typeface="Arial"/>
                <a:cs typeface="Arial"/>
              </a:rPr>
              <a:t> </a:t>
            </a:r>
            <a:r>
              <a:rPr sz="1800">
                <a:latin typeface="Arial"/>
                <a:ea typeface="Arial"/>
                <a:cs typeface="Arial"/>
              </a:rPr>
              <a:t>detection</a:t>
            </a:r>
            <a:r>
              <a:rPr sz="1800" spc="9">
                <a:latin typeface="Arial"/>
                <a:ea typeface="Arial"/>
                <a:cs typeface="Arial"/>
              </a:rPr>
              <a:t> </a:t>
            </a:r>
            <a:r>
              <a:rPr sz="1800">
                <a:latin typeface="Arial"/>
                <a:ea typeface="Arial"/>
                <a:cs typeface="Arial"/>
              </a:rPr>
              <a:t>systems</a:t>
            </a:r>
            <a:r>
              <a:rPr sz="1800" spc="9">
                <a:latin typeface="Arial"/>
                <a:ea typeface="Arial"/>
                <a:cs typeface="Arial"/>
              </a:rPr>
              <a:t> </a:t>
            </a:r>
            <a:r>
              <a:rPr sz="1800">
                <a:latin typeface="Arial"/>
                <a:ea typeface="Arial"/>
                <a:cs typeface="Arial"/>
              </a:rPr>
              <a:t>(NIDS)</a:t>
            </a:r>
            <a:r>
              <a:rPr sz="1800" spc="9">
                <a:latin typeface="Arial"/>
                <a:ea typeface="Arial"/>
                <a:cs typeface="Arial"/>
              </a:rPr>
              <a:t> </a:t>
            </a:r>
            <a:r>
              <a:rPr sz="1800">
                <a:latin typeface="Arial"/>
                <a:ea typeface="Arial"/>
                <a:cs typeface="Arial"/>
              </a:rPr>
              <a:t>play</a:t>
            </a:r>
            <a:r>
              <a:rPr sz="1800" spc="4">
                <a:latin typeface="Arial"/>
                <a:ea typeface="Arial"/>
                <a:cs typeface="Arial"/>
              </a:rPr>
              <a:t> </a:t>
            </a:r>
            <a:r>
              <a:rPr sz="1800">
                <a:latin typeface="Arial"/>
                <a:ea typeface="Arial"/>
                <a:cs typeface="Arial"/>
              </a:rPr>
              <a:t>a</a:t>
            </a:r>
            <a:r>
              <a:rPr sz="1800" spc="14">
                <a:latin typeface="Arial"/>
                <a:ea typeface="Arial"/>
                <a:cs typeface="Arial"/>
              </a:rPr>
              <a:t> </a:t>
            </a:r>
            <a:r>
              <a:rPr sz="1800">
                <a:latin typeface="Arial"/>
                <a:ea typeface="Arial"/>
                <a:cs typeface="Arial"/>
              </a:rPr>
              <a:t>critical</a:t>
            </a:r>
            <a:r>
              <a:rPr sz="1800" spc="9">
                <a:latin typeface="Arial"/>
                <a:ea typeface="Arial"/>
                <a:cs typeface="Arial"/>
              </a:rPr>
              <a:t> </a:t>
            </a:r>
            <a:r>
              <a:rPr sz="1800">
                <a:latin typeface="Arial"/>
                <a:ea typeface="Arial"/>
                <a:cs typeface="Arial"/>
              </a:rPr>
              <a:t>role</a:t>
            </a:r>
            <a:r>
              <a:rPr sz="1800" spc="9">
                <a:latin typeface="Arial"/>
                <a:ea typeface="Arial"/>
                <a:cs typeface="Arial"/>
              </a:rPr>
              <a:t> </a:t>
            </a:r>
            <a:r>
              <a:rPr sz="1800">
                <a:latin typeface="Arial"/>
                <a:ea typeface="Arial"/>
                <a:cs typeface="Arial"/>
              </a:rPr>
              <a:t>in</a:t>
            </a:r>
            <a:r>
              <a:rPr sz="1800" spc="9">
                <a:latin typeface="Arial"/>
                <a:ea typeface="Arial"/>
                <a:cs typeface="Arial"/>
              </a:rPr>
              <a:t> </a:t>
            </a:r>
            <a:r>
              <a:rPr sz="1800">
                <a:latin typeface="Arial"/>
                <a:ea typeface="Arial"/>
                <a:cs typeface="Arial"/>
              </a:rPr>
              <a:t>safeguarding</a:t>
            </a:r>
            <a:r>
              <a:rPr sz="1800" spc="4">
                <a:latin typeface="Arial"/>
                <a:ea typeface="Arial"/>
                <a:cs typeface="Arial"/>
              </a:rPr>
              <a:t> </a:t>
            </a:r>
            <a:r>
              <a:rPr sz="1800">
                <a:latin typeface="Arial"/>
                <a:ea typeface="Arial"/>
                <a:cs typeface="Arial"/>
              </a:rPr>
              <a:t>networks from malicious activities. In this study, we propose a comprehensive approach</a:t>
            </a:r>
            <a:r>
              <a:rPr sz="1800" spc="-319">
                <a:latin typeface="Arial"/>
                <a:ea typeface="Arial"/>
                <a:cs typeface="Arial"/>
              </a:rPr>
              <a:t> </a:t>
            </a:r>
            <a:r>
              <a:rPr sz="1800">
                <a:latin typeface="Arial"/>
                <a:ea typeface="Arial"/>
                <a:cs typeface="Arial"/>
              </a:rPr>
              <a:t>leveraging ensemble methods, feature selection, and outlier detection techniques to</a:t>
            </a:r>
            <a:r>
              <a:rPr sz="1800" spc="4">
                <a:latin typeface="Arial"/>
                <a:ea typeface="Arial"/>
                <a:cs typeface="Arial"/>
              </a:rPr>
              <a:t> </a:t>
            </a:r>
            <a:r>
              <a:rPr sz="1800">
                <a:latin typeface="Arial"/>
                <a:ea typeface="Arial"/>
                <a:cs typeface="Arial"/>
              </a:rPr>
              <a:t>enhance the efficacy of NIDS. We focus on the integration of Random Forest Gradient</a:t>
            </a:r>
            <a:r>
              <a:rPr sz="1800" spc="4">
                <a:latin typeface="Arial"/>
                <a:ea typeface="Arial"/>
                <a:cs typeface="Arial"/>
              </a:rPr>
              <a:t> </a:t>
            </a:r>
            <a:r>
              <a:rPr sz="1800">
                <a:latin typeface="Arial"/>
                <a:ea typeface="Arial"/>
                <a:cs typeface="Arial"/>
              </a:rPr>
              <a:t>Boosting algorithms for intrusion detection. Firstly, we conduct extensive feature</a:t>
            </a:r>
            <a:r>
              <a:rPr sz="1800" spc="4">
                <a:latin typeface="Arial"/>
                <a:ea typeface="Arial"/>
                <a:cs typeface="Arial"/>
              </a:rPr>
              <a:t> </a:t>
            </a:r>
            <a:r>
              <a:rPr sz="1800">
                <a:latin typeface="Arial"/>
                <a:ea typeface="Arial"/>
                <a:cs typeface="Arial"/>
              </a:rPr>
              <a:t>selection to identify the most discriminative features using techniques such as</a:t>
            </a:r>
            <a:r>
              <a:rPr sz="1800" spc="4">
                <a:latin typeface="Arial"/>
                <a:ea typeface="Arial"/>
                <a:cs typeface="Arial"/>
              </a:rPr>
              <a:t> </a:t>
            </a:r>
            <a:r>
              <a:rPr sz="1800">
                <a:latin typeface="Arial"/>
                <a:ea typeface="Arial"/>
                <a:cs typeface="Arial"/>
              </a:rPr>
              <a:t>correlation matrix analysis.</a:t>
            </a:r>
            <a:endParaRPr sz="1800" spc="4">
              <a:latin typeface="Arial"/>
              <a:cs typeface="Arial"/>
            </a:endParaRPr>
          </a:p>
          <a:p>
            <a:pPr marL="0" indent="0" algn="just">
              <a:buFont typeface="Arial"/>
              <a:buNone/>
              <a:defRPr/>
            </a:pPr>
            <a:endParaRPr sz="1800" spc="4">
              <a:latin typeface="Arial"/>
              <a:cs typeface="Arial"/>
            </a:endParaRPr>
          </a:p>
          <a:p>
            <a:pPr marL="0" indent="0" algn="just">
              <a:buFont typeface="Arial"/>
              <a:buNone/>
              <a:defRPr/>
            </a:pPr>
            <a:r>
              <a:rPr lang="en-US" sz="4400" b="0" i="0" u="none" strike="noStrike" cap="none" spc="0">
                <a:solidFill>
                  <a:srgbClr val="000000"/>
                </a:solidFill>
                <a:latin typeface="Arial"/>
                <a:ea typeface="Arial"/>
                <a:cs typeface="Arial"/>
              </a:rPr>
              <a:t>Introduction</a:t>
            </a:r>
            <a:r>
              <a:rPr lang="en-US" sz="4400" b="0" i="0" u="none" strike="noStrike" cap="none" spc="-4">
                <a:solidFill>
                  <a:srgbClr val="000000"/>
                </a:solidFill>
                <a:latin typeface="Arial"/>
                <a:ea typeface="Arial"/>
                <a:cs typeface="Arial"/>
              </a:rPr>
              <a:t> </a:t>
            </a:r>
            <a:endParaRPr sz="4400" b="0" i="0" u="none" strike="noStrike" cap="none" spc="-4">
              <a:solidFill>
                <a:srgbClr val="000000"/>
              </a:solidFill>
              <a:latin typeface="Arial"/>
              <a:cs typeface="Arial"/>
            </a:endParaRPr>
          </a:p>
          <a:p>
            <a:pPr marL="0" indent="0" algn="just">
              <a:buFont typeface="Arial"/>
              <a:buNone/>
              <a:defRPr/>
            </a:pPr>
            <a:r>
              <a:rPr lang="en-US" sz="1800" b="0" i="0" u="none" strike="noStrike" cap="none" spc="0">
                <a:solidFill>
                  <a:srgbClr val="000000"/>
                </a:solidFill>
                <a:latin typeface="Arial"/>
                <a:ea typeface="Arial"/>
                <a:cs typeface="Arial"/>
              </a:rPr>
              <a:t>In the contemporary landscape of network security, characterized by the exponential</a:t>
            </a:r>
            <a:r>
              <a:rPr lang="en-US" sz="1800" b="0" i="0" u="none" strike="noStrike" cap="none" spc="4">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growth</a:t>
            </a:r>
            <a:r>
              <a:rPr lang="en-US" sz="1800" b="0" i="0" u="none" strike="noStrike" cap="none" spc="9">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of</a:t>
            </a:r>
            <a:r>
              <a:rPr lang="en-US" sz="1800" b="0" i="0" u="none" strike="noStrike" cap="none" spc="9">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network-based</a:t>
            </a:r>
            <a:r>
              <a:rPr lang="en-US" sz="1800" b="0" i="0" u="none" strike="noStrike" cap="none" spc="9">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services</a:t>
            </a:r>
            <a:r>
              <a:rPr lang="en-US" sz="1800" b="0" i="0" u="none" strike="noStrike" cap="none" spc="9">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and</a:t>
            </a:r>
            <a:r>
              <a:rPr lang="en-US" sz="1800" b="0" i="0" u="none" strike="noStrike" cap="none" spc="9">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the</a:t>
            </a:r>
            <a:r>
              <a:rPr lang="en-US" sz="1800" b="0" i="0" u="none" strike="noStrike" cap="none" spc="4">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proliferation</a:t>
            </a:r>
            <a:r>
              <a:rPr lang="en-US" sz="1800" b="0" i="0" u="none" strike="noStrike" cap="none" spc="9">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of</a:t>
            </a:r>
            <a:r>
              <a:rPr lang="en-US" sz="1800" b="0" i="0" u="none" strike="noStrike" cap="none" spc="9">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sensitive</a:t>
            </a:r>
            <a:r>
              <a:rPr lang="en-US" sz="1800" b="0" i="0" u="none" strike="noStrike" cap="none" spc="14">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information</a:t>
            </a:r>
            <a:r>
              <a:rPr lang="en-US" sz="1800" b="0" i="0" u="none" strike="noStrike" cap="none" spc="4">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traversing digital highways, the imperative of safeguarding network integrity has never</a:t>
            </a:r>
            <a:r>
              <a:rPr lang="en-US" sz="1800" b="0" i="0" u="none" strike="noStrike" cap="none" spc="4">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been more pressing</a:t>
            </a:r>
            <a:r>
              <a:rPr lang="en-US" sz="1800" b="0" i="0" u="none" strike="noStrike" cap="none" spc="0">
                <a:solidFill>
                  <a:srgbClr val="000000"/>
                </a:solidFill>
                <a:latin typeface="Arial"/>
                <a:ea typeface="Arial"/>
                <a:cs typeface="Arial"/>
              </a:rPr>
              <a:t>. In this context, intrusion detection systems (IDS) emerge as indispensable</a:t>
            </a:r>
            <a:r>
              <a:rPr lang="en-US" sz="1800" b="0" i="0" u="none" strike="noStrike" cap="none" spc="-319">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guardians, tasked with the automated monitoring of network activities to swiftly identify</a:t>
            </a:r>
            <a:r>
              <a:rPr lang="en-US" sz="1800" b="0" i="0" u="none" strike="noStrike" cap="none" spc="4">
                <a:solidFill>
                  <a:srgbClr val="000000"/>
                </a:solidFill>
                <a:latin typeface="Arial"/>
                <a:ea typeface="Arial"/>
                <a:cs typeface="Arial"/>
              </a:rPr>
              <a:t> </a:t>
            </a:r>
            <a:r>
              <a:rPr lang="en-US" sz="1800" b="0" i="0" u="none" strike="noStrike" cap="none" spc="0">
                <a:solidFill>
                  <a:srgbClr val="000000"/>
                </a:solidFill>
                <a:latin typeface="Arial"/>
                <a:ea typeface="Arial"/>
                <a:cs typeface="Arial"/>
              </a:rPr>
              <a:t>and mitigate potential threats.</a:t>
            </a:r>
            <a:r>
              <a:rPr lang="en-US" sz="1800" b="0" i="0" u="none" strike="noStrike" cap="none" spc="0">
                <a:solidFill>
                  <a:srgbClr val="000000"/>
                </a:solidFill>
                <a:latin typeface="Arial"/>
                <a:ea typeface="Arial"/>
                <a:cs typeface="Arial"/>
              </a:rPr>
              <a:t> </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058938668" name="Title 1"/>
          <p:cNvSpPr>
            <a:spLocks noGrp="1"/>
          </p:cNvSpPr>
          <p:nvPr>
            <p:ph type="title"/>
          </p:nvPr>
        </p:nvSpPr>
        <p:spPr bwMode="auto">
          <a:xfrm flipH="0" flipV="0">
            <a:off x="838199" y="365124"/>
            <a:ext cx="10515600" cy="1063624"/>
          </a:xfrm>
        </p:spPr>
        <p:txBody>
          <a:bodyPr/>
          <a:lstStyle/>
          <a:p>
            <a:pPr>
              <a:defRPr/>
            </a:pPr>
            <a:r>
              <a:rPr/>
              <a:t>Literature</a:t>
            </a:r>
            <a:r>
              <a:rPr spc="-9"/>
              <a:t> </a:t>
            </a:r>
            <a:r>
              <a:rPr/>
              <a:t>Survey</a:t>
            </a:r>
            <a:endParaRPr/>
          </a:p>
        </p:txBody>
      </p:sp>
      <p:sp>
        <p:nvSpPr>
          <p:cNvPr id="652794770" name="Content Placeholder 2"/>
          <p:cNvSpPr>
            <a:spLocks noGrp="1"/>
          </p:cNvSpPr>
          <p:nvPr>
            <p:ph idx="1"/>
          </p:nvPr>
        </p:nvSpPr>
        <p:spPr bwMode="auto">
          <a:xfrm flipH="0" flipV="0">
            <a:off x="838199" y="1481666"/>
            <a:ext cx="10515600" cy="4695296"/>
          </a:xfrm>
        </p:spPr>
        <p:txBody>
          <a:bodyPr vertOverflow="overflow" horzOverflow="overflow" vert="horz" wrap="square" lIns="91440" tIns="45720" rIns="91440" bIns="45720" numCol="1" spcCol="0" rtlCol="0" fromWordArt="0" anchor="t" anchorCtr="0" forceAA="0" upright="0" compatLnSpc="0">
            <a:normAutofit/>
          </a:bodyPr>
          <a:lstStyle/>
          <a:p>
            <a:pPr marL="0" indent="0" algn="just">
              <a:buFont typeface="Arial"/>
              <a:buNone/>
              <a:defRPr/>
            </a:pPr>
            <a:r>
              <a:rPr lang="en-US" sz="2200" b="1" i="0" u="none" strike="noStrike" cap="none" spc="0">
                <a:solidFill>
                  <a:schemeClr val="tx1"/>
                </a:solidFill>
                <a:latin typeface="Arial"/>
                <a:ea typeface="Arial"/>
                <a:cs typeface="Arial"/>
              </a:rPr>
              <a:t>Study Title</a:t>
            </a:r>
            <a:r>
              <a:rPr lang="en-IN" sz="2200" b="1" i="0" u="none" strike="noStrike" cap="none" spc="0">
                <a:solidFill>
                  <a:schemeClr val="tx1"/>
                </a:solidFill>
                <a:latin typeface="Arial"/>
                <a:ea typeface="Arial"/>
                <a:cs typeface="Arial"/>
              </a:rPr>
              <a:t> </a:t>
            </a:r>
            <a:r>
              <a:rPr lang="en-IN" sz="2200" b="1" i="0" u="none" strike="noStrike" cap="none" spc="0">
                <a:solidFill>
                  <a:schemeClr val="tx1"/>
                </a:solidFill>
                <a:latin typeface="Arial"/>
                <a:ea typeface="Arial"/>
                <a:cs typeface="Arial"/>
              </a:rPr>
              <a:t>/</a:t>
            </a:r>
            <a:r>
              <a:rPr lang="en-US" sz="2200" b="1" i="0" u="none" strike="noStrike" cap="none" spc="0">
                <a:solidFill>
                  <a:schemeClr val="tx1"/>
                </a:solidFill>
                <a:latin typeface="Arial"/>
                <a:ea typeface="Arial"/>
                <a:cs typeface="Arial"/>
              </a:rPr>
              <a:t>Authors</a:t>
            </a:r>
            <a:r>
              <a:rPr lang="en-IN" sz="2200" b="1" i="0" u="none" strike="noStrike" cap="none" spc="0">
                <a:solidFill>
                  <a:schemeClr val="tx1"/>
                </a:solidFill>
                <a:latin typeface="Arial"/>
                <a:ea typeface="Arial"/>
                <a:cs typeface="Arial"/>
              </a:rPr>
              <a:t>/</a:t>
            </a:r>
            <a:r>
              <a:rPr lang="en-IN" sz="2200" b="1" i="0" u="none" strike="noStrike" cap="none" spc="0">
                <a:solidFill>
                  <a:schemeClr val="tx1"/>
                </a:solidFill>
                <a:latin typeface="Arial"/>
                <a:ea typeface="Arial"/>
                <a:cs typeface="Arial"/>
              </a:rPr>
              <a:t> </a:t>
            </a:r>
            <a:r>
              <a:rPr lang="en-US" sz="2200" b="1" i="0" u="none" strike="noStrike" cap="none" spc="0">
                <a:solidFill>
                  <a:schemeClr val="tx1"/>
                </a:solidFill>
                <a:latin typeface="Arial"/>
                <a:ea typeface="Arial"/>
                <a:cs typeface="Arial"/>
              </a:rPr>
              <a:t>Year/Journal</a:t>
            </a:r>
            <a:r>
              <a:rPr lang="en-IN" sz="2200" b="1" i="0" u="none" strike="noStrike" cap="none" spc="0">
                <a:solidFill>
                  <a:schemeClr val="tx1"/>
                </a:solidFill>
                <a:latin typeface="Arial"/>
                <a:ea typeface="Arial"/>
                <a:cs typeface="Arial"/>
              </a:rPr>
              <a:t> </a:t>
            </a:r>
            <a:r>
              <a:rPr lang="en-US" sz="2200" b="1" i="0" u="none" strike="noStrike" cap="none" spc="0">
                <a:solidFill>
                  <a:schemeClr val="tx1"/>
                </a:solidFill>
                <a:latin typeface="Arial"/>
                <a:ea typeface="Arial"/>
                <a:cs typeface="Arial"/>
              </a:rPr>
              <a:t>Objective/Purpose</a:t>
            </a:r>
            <a:r>
              <a:rPr lang="en-IN" sz="2200" b="1" i="0" u="none" strike="noStrike" cap="none" spc="0">
                <a:solidFill>
                  <a:schemeClr val="tx1"/>
                </a:solidFill>
                <a:latin typeface="Arial"/>
                <a:ea typeface="Arial"/>
                <a:cs typeface="Arial"/>
              </a:rPr>
              <a:t> </a:t>
            </a:r>
            <a:r>
              <a:rPr lang="en-US" sz="2200" b="1" i="0" u="none" strike="noStrike" cap="none" spc="0">
                <a:solidFill>
                  <a:schemeClr val="tx1"/>
                </a:solidFill>
                <a:latin typeface="Arial"/>
                <a:ea typeface="Arial"/>
                <a:cs typeface="Arial"/>
              </a:rPr>
              <a:t>Methodology</a:t>
            </a:r>
            <a:r>
              <a:rPr lang="en-IN" sz="2200" b="1" i="0" u="none" strike="noStrike" cap="none" spc="0">
                <a:solidFill>
                  <a:schemeClr val="tx1"/>
                </a:solidFill>
                <a:latin typeface="Arial"/>
                <a:ea typeface="Arial"/>
                <a:cs typeface="Arial"/>
              </a:rPr>
              <a:t>/</a:t>
            </a:r>
            <a:r>
              <a:rPr lang="en-US" sz="2200" b="1" i="0" u="none" strike="noStrike" cap="none" spc="0">
                <a:solidFill>
                  <a:schemeClr val="tx1"/>
                </a:solidFill>
                <a:latin typeface="Arial"/>
                <a:ea typeface="Arial"/>
                <a:cs typeface="Arial"/>
              </a:rPr>
              <a:t>Key Findings</a:t>
            </a:r>
            <a:endParaRPr lang="en-US" sz="2800" b="0" i="0" u="none" strike="noStrike" cap="none" spc="0">
              <a:solidFill>
                <a:schemeClr val="tx1"/>
              </a:solidFill>
              <a:latin typeface="Arial"/>
              <a:cs typeface="Arial"/>
            </a:endParaRPr>
          </a:p>
          <a:p>
            <a:pPr algn="just">
              <a:defRPr/>
            </a:pPr>
            <a:r>
              <a:rPr lang="en-US" sz="2000" b="0" i="0" u="none" strike="noStrike" cap="none" spc="0">
                <a:solidFill>
                  <a:schemeClr val="tx1"/>
                </a:solidFill>
                <a:latin typeface="Arial"/>
                <a:ea typeface="Arial"/>
                <a:cs typeface="Arial"/>
              </a:rPr>
              <a:t>1. A machine learning approach for Improving the Performanc e of Network Intrusion Detection System	</a:t>
            </a:r>
            <a:endParaRPr sz="2000" b="0" i="0" u="none" strike="noStrike" cap="none" spc="0">
              <a:solidFill>
                <a:schemeClr val="tx1"/>
              </a:solidFill>
              <a:latin typeface="Arial"/>
              <a:ea typeface="Arial"/>
              <a:cs typeface="Arial"/>
            </a:endParaRPr>
          </a:p>
          <a:p>
            <a:pPr algn="just">
              <a:defRPr/>
            </a:pPr>
            <a:r>
              <a:rPr lang="en-US" sz="2000" b="0" i="0" u="none" strike="noStrike" cap="none" spc="0">
                <a:solidFill>
                  <a:schemeClr val="tx1"/>
                </a:solidFill>
                <a:latin typeface="Arial"/>
                <a:ea typeface="Arial"/>
                <a:cs typeface="Arial"/>
              </a:rPr>
              <a:t>Adnan Helmi Azizan, Salama</a:t>
            </a:r>
            <a:r>
              <a:rPr lang="en-IN" sz="2000" b="0" i="0" u="none" strike="noStrike" cap="none" spc="0">
                <a:solidFill>
                  <a:schemeClr val="tx1"/>
                </a:solidFill>
                <a:latin typeface="Arial"/>
                <a:ea typeface="Arial"/>
                <a:cs typeface="Arial"/>
              </a:rPr>
              <a:t> ,</a:t>
            </a:r>
            <a:r>
              <a:rPr lang="en-US" sz="2000" b="0" i="0" u="none" strike="noStrike" cap="none" spc="0">
                <a:solidFill>
                  <a:schemeClr val="tx1"/>
                </a:solidFill>
                <a:latin typeface="Arial"/>
                <a:ea typeface="Arial"/>
                <a:cs typeface="Arial"/>
              </a:rPr>
              <a:t>A. Mostafa, Aida Mustapha, Cik Feresa Mohd Foozy, Mohd Helmy Abd Wahab, Mazin Abed Mohammed and Bashar Ahmad</a:t>
            </a:r>
            <a:r>
              <a:rPr lang="en-IN" sz="2000" b="0" i="0" u="none" strike="noStrike" cap="none" spc="0">
                <a:solidFill>
                  <a:schemeClr val="tx1"/>
                </a:solidFill>
                <a:latin typeface="Arial"/>
                <a:ea typeface="Arial"/>
                <a:cs typeface="Arial"/>
              </a:rPr>
              <a:t> </a:t>
            </a:r>
            <a:r>
              <a:rPr lang="en-US" sz="2000" b="0" i="0" u="none" strike="noStrike" cap="none" spc="0">
                <a:solidFill>
                  <a:schemeClr val="tx1"/>
                </a:solidFill>
                <a:latin typeface="Arial"/>
                <a:ea typeface="Arial"/>
                <a:cs typeface="Arial"/>
              </a:rPr>
              <a:t>Khalaf	</a:t>
            </a:r>
            <a:endParaRPr sz="2000" b="0" i="0" u="none" strike="noStrike" cap="none" spc="0">
              <a:solidFill>
                <a:schemeClr val="tx1"/>
              </a:solidFill>
              <a:latin typeface="Arial"/>
              <a:ea typeface="Arial"/>
              <a:cs typeface="Arial"/>
            </a:endParaRPr>
          </a:p>
          <a:p>
            <a:pPr algn="just">
              <a:defRPr/>
            </a:pPr>
            <a:r>
              <a:rPr lang="en-US" sz="2000" b="0" i="0" u="none" strike="noStrike" cap="none" spc="0">
                <a:solidFill>
                  <a:schemeClr val="tx1"/>
                </a:solidFill>
                <a:latin typeface="Arial"/>
                <a:ea typeface="Arial"/>
                <a:cs typeface="Arial"/>
              </a:rPr>
              <a:t>2021/</a:t>
            </a:r>
            <a:r>
              <a:rPr lang="en-US" sz="2000" b="0" i="0" u="none" strike="noStrike" cap="none" spc="0">
                <a:solidFill>
                  <a:schemeClr val="tx1"/>
                </a:solidFill>
                <a:latin typeface="Arial"/>
                <a:ea typeface="Arial"/>
                <a:cs typeface="Arial"/>
              </a:rPr>
              <a:t>(arXiv Access)	</a:t>
            </a:r>
            <a:endParaRPr sz="2000" b="0" i="0" u="none" strike="noStrike" cap="none" spc="0">
              <a:solidFill>
                <a:schemeClr val="tx1"/>
              </a:solidFill>
              <a:latin typeface="Arial"/>
              <a:ea typeface="Arial"/>
              <a:cs typeface="Arial"/>
            </a:endParaRPr>
          </a:p>
          <a:p>
            <a:pPr algn="just">
              <a:defRPr/>
            </a:pPr>
            <a:r>
              <a:rPr lang="en-US" sz="2000" b="0" i="0" u="none" strike="noStrike" cap="none" spc="0">
                <a:solidFill>
                  <a:schemeClr val="tx1"/>
                </a:solidFill>
                <a:latin typeface="Arial"/>
                <a:ea typeface="Arial"/>
                <a:cs typeface="Arial"/>
              </a:rPr>
              <a:t>The main objective of the research is to propose a Machine Learning-based Network Intrusion Detection System (ML-based NIDS) model.Three machine learning algorithms were tested and evaluated: Decision Jungle (DJ), Random Forest (RF), and Support Vector Machine (SVM).	</a:t>
            </a:r>
            <a:endParaRPr sz="2000" b="0" i="0" u="none" strike="noStrike" cap="none" spc="0">
              <a:solidFill>
                <a:schemeClr val="tx1"/>
              </a:solidFill>
              <a:latin typeface="Arial"/>
              <a:ea typeface="Arial"/>
              <a:cs typeface="Arial"/>
            </a:endParaRPr>
          </a:p>
          <a:p>
            <a:pPr algn="just">
              <a:defRPr/>
            </a:pPr>
            <a:r>
              <a:rPr lang="en-US" sz="2000" b="0" i="0" u="none" strike="noStrike" cap="none" spc="0">
                <a:solidFill>
                  <a:schemeClr val="tx1"/>
                </a:solidFill>
                <a:latin typeface="Arial"/>
                <a:ea typeface="Arial"/>
                <a:cs typeface="Arial"/>
              </a:rPr>
              <a:t>The average accuracy results were 98.18% for SVM, 96.76%</a:t>
            </a:r>
            <a:r>
              <a:rPr lang="en-US" sz="2000" b="0" i="0" u="none" strike="noStrike" cap="none" spc="0">
                <a:solidFill>
                  <a:schemeClr val="tx1"/>
                </a:solidFill>
                <a:latin typeface="Arial"/>
                <a:ea typeface="Arial"/>
                <a:cs typeface="Arial"/>
              </a:rPr>
              <a:t>for RF, and 96.50% for DJ.</a:t>
            </a:r>
            <a:r>
              <a:rPr lang="en-US" sz="2000" b="0" i="0" u="none" strike="noStrike" cap="none" spc="0">
                <a:solidFill>
                  <a:schemeClr val="tx1"/>
                </a:solidFill>
                <a:latin typeface="Arial"/>
                <a:ea typeface="Arial"/>
                <a:cs typeface="Arial"/>
              </a:rPr>
              <a:t>SVM achieved the highest accuracy among the three algorithms.</a:t>
            </a:r>
            <a:endParaRPr lang="en-US" sz="2800" b="0" i="0" u="none" strike="noStrike" cap="none" spc="0">
              <a:solidFill>
                <a:schemeClr val="tx1"/>
              </a:solidFill>
              <a:latin typeface="Arial"/>
              <a:cs typeface="Aria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861239369" name="Content Placeholder 2"/>
          <p:cNvSpPr>
            <a:spLocks noGrp="1"/>
          </p:cNvSpPr>
          <p:nvPr>
            <p:ph idx="1"/>
          </p:nvPr>
        </p:nvSpPr>
        <p:spPr bwMode="auto">
          <a:xfrm flipH="0" flipV="0">
            <a:off x="332083" y="343958"/>
            <a:ext cx="11549062" cy="6151562"/>
          </a:xfrm>
        </p:spPr>
        <p:txBody>
          <a:bodyPr vertOverflow="overflow" horzOverflow="overflow" vert="horz" wrap="square" lIns="91440" tIns="45720" rIns="91440" bIns="45720" numCol="1" spcCol="0" rtlCol="0" fromWordArt="0" anchor="t" anchorCtr="0" forceAA="0" upright="0" compatLnSpc="0">
            <a:normAutofit fontScale="95000" lnSpcReduction="1000"/>
          </a:bodyPr>
          <a:lstStyle/>
          <a:p>
            <a:pPr marL="0" indent="0" algn="just">
              <a:buFont typeface="Arial"/>
              <a:buNone/>
              <a:defRPr/>
            </a:pPr>
            <a:r>
              <a:rPr lang="en-US" sz="1600" b="0" i="0" u="none" strike="noStrike" cap="none" spc="0">
                <a:solidFill>
                  <a:schemeClr val="tx1"/>
                </a:solidFill>
                <a:latin typeface="Arial"/>
                <a:ea typeface="Arial"/>
                <a:cs typeface="Arial"/>
              </a:rPr>
              <a:t>2.</a:t>
            </a:r>
            <a:r>
              <a:rPr lang="en-US" sz="1600" b="0" i="0" u="none" strike="noStrike" cap="none" spc="0">
                <a:solidFill>
                  <a:schemeClr val="tx1"/>
                </a:solidFill>
                <a:latin typeface="Arial"/>
                <a:ea typeface="Arial"/>
                <a:cs typeface="Arial"/>
              </a:rPr>
              <a:t> Network intrusion detection system: A systematic study of machine learning and deep learning approaches	</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Zeeshan Ahmad, Adnan Shahid Khan, Cheah Wai Shiang, Johari Abdullah, Farhan Ahmad	</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2020/ (IEEE</a:t>
            </a:r>
            <a:endParaRPr sz="1600" b="0" i="0" u="none" strike="noStrike" cap="none" spc="0">
              <a:solidFill>
                <a:schemeClr val="tx1"/>
              </a:solidFill>
              <a:latin typeface="Arial"/>
              <a:cs typeface="Arial"/>
            </a:endParaRPr>
          </a:p>
          <a:p>
            <a:pPr algn="just">
              <a:defRPr/>
            </a:pPr>
            <a:r>
              <a:rPr lang="en-US" sz="1600" b="0" i="0" u="none" strike="noStrike" cap="none" spc="0">
                <a:solidFill>
                  <a:schemeClr val="tx1"/>
                </a:solidFill>
                <a:latin typeface="Arial"/>
                <a:ea typeface="Arial"/>
                <a:cs typeface="Arial"/>
              </a:rPr>
              <a:t>Commun ications Surveys &amp; Tutorials)	To provide a clear understanding of what intrusion detection systems (IDS) are and their role in preventing network intrusions, Classify and categorize notable ML and DL techniques used in designing NIDS systems.	It indicates a focus on the application of machine learning (ML) and deep </a:t>
            </a:r>
            <a:r>
              <a:rPr lang="en-US" sz="1600" b="0" i="0" u="none" strike="noStrike" cap="none" spc="0">
                <a:solidFill>
                  <a:schemeClr val="tx1"/>
                </a:solidFill>
                <a:latin typeface="Arial"/>
                <a:ea typeface="Arial"/>
                <a:cs typeface="Arial"/>
              </a:rPr>
              <a:t>learning </a:t>
            </a:r>
            <a:r>
              <a:rPr lang="en-US" sz="1600" b="0" i="0" u="none" strike="noStrike" cap="none" spc="0">
                <a:solidFill>
                  <a:schemeClr val="tx1"/>
                </a:solidFill>
                <a:latin typeface="Arial"/>
                <a:ea typeface="Arial"/>
                <a:cs typeface="Arial"/>
              </a:rPr>
              <a:t>(DL) in designing network- based intrusion detection systems (NIDS). The</a:t>
            </a:r>
            <a:endParaRPr sz="1600" b="0" i="0" u="none" strike="noStrike" cap="none" spc="0">
              <a:solidFill>
                <a:schemeClr val="tx1"/>
              </a:solidFill>
              <a:latin typeface="Arial"/>
              <a:cs typeface="Arial"/>
            </a:endParaRPr>
          </a:p>
          <a:p>
            <a:pPr algn="just">
              <a:defRPr/>
            </a:pPr>
            <a:r>
              <a:rPr lang="en-US" sz="1600" b="0" i="0" u="none" strike="noStrike" cap="none" spc="0">
                <a:solidFill>
                  <a:schemeClr val="tx1"/>
                </a:solidFill>
                <a:latin typeface="Arial"/>
                <a:ea typeface="Arial"/>
                <a:cs typeface="Arial"/>
              </a:rPr>
              <a:t>methodology likely involves reviewing existing literature, analyzing recent NIDS-based articles, discussing strengths and limitations of proposed solutions, and presenting trends and advancements in ML and DL-based NIDS	Despite significant efforts, IDS faces challenges in improving detection accuracy and reducing false alarm rates, particularly in detecting novel intrusions, ML and DL-based IDS systems are being increasingly deployed as potential solutions to efficiently detect intrusions across networks.</a:t>
            </a:r>
            <a:endParaRPr lang="en-US" sz="1600" b="0" i="0" u="none" strike="noStrike" cap="none" spc="0">
              <a:solidFill>
                <a:schemeClr val="tx1"/>
              </a:solidFill>
              <a:latin typeface="Arial"/>
              <a:ea typeface="Arial"/>
              <a:cs typeface="Arial"/>
            </a:endParaRPr>
          </a:p>
          <a:p>
            <a:pPr algn="just">
              <a:defRPr/>
            </a:pPr>
            <a:endParaRPr sz="1600" b="0" i="0" u="none" strike="noStrike" cap="none" spc="0">
              <a:solidFill>
                <a:schemeClr val="tx1"/>
              </a:solidFill>
              <a:latin typeface="Arial"/>
              <a:ea typeface="Arial"/>
              <a:cs typeface="Arial"/>
            </a:endParaRPr>
          </a:p>
          <a:p>
            <a:pPr marL="0" indent="0" algn="just">
              <a:buFont typeface="Arial"/>
              <a:buNone/>
              <a:defRPr/>
            </a:pPr>
            <a:r>
              <a:rPr lang="en-US" sz="1600" b="0" i="0" u="none" strike="noStrike" cap="none" spc="0">
                <a:solidFill>
                  <a:schemeClr val="tx1"/>
                </a:solidFill>
                <a:latin typeface="Arial"/>
                <a:ea typeface="Arial"/>
                <a:cs typeface="Arial"/>
              </a:rPr>
              <a:t>3.</a:t>
            </a:r>
            <a:r>
              <a:rPr lang="en-US" sz="1600" b="0" i="0" u="none" strike="noStrike" cap="none" spc="0">
                <a:solidFill>
                  <a:schemeClr val="tx1"/>
                </a:solidFill>
                <a:latin typeface="Arial"/>
                <a:ea typeface="Arial"/>
                <a:cs typeface="Arial"/>
              </a:rPr>
              <a:t> Performance Analysis of machine learning algorithms in Intrusion Detection System: A review	</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T. Saranya,</a:t>
            </a:r>
            <a:r>
              <a:rPr lang="en-US" sz="1600" b="0" i="0" u="none" strike="noStrike" cap="none" spc="0">
                <a:solidFill>
                  <a:schemeClr val="tx1"/>
                </a:solidFill>
                <a:latin typeface="Arial"/>
                <a:ea typeface="Arial"/>
                <a:cs typeface="Arial"/>
              </a:rPr>
              <a:t>S. Sridevi, C. Deisy, Tran Duc Chung, M.K.A. Ahamed Khan</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2020/ (IEEE</a:t>
            </a:r>
            <a:r>
              <a:rPr lang="en-US" sz="1600" b="0" i="0" u="none" strike="noStrike" cap="none" spc="0">
                <a:solidFill>
                  <a:schemeClr val="tx1"/>
                </a:solidFill>
                <a:latin typeface="Arial"/>
                <a:ea typeface="Arial"/>
                <a:cs typeface="Arial"/>
              </a:rPr>
              <a:t>Xplore)	</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Evaluate the current landscape of security threats, particularly in the context of fog computing, Internet of Things (IoT), big data, smart city applications, and 5G networks, examine the role and significance of Intrusion Detection Systems (IDS) as a crucial layer in information security, providing a protective environment for businesses by detecting and preventing suspicious network activities.	</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Implement ML algorithms, including Linear Discriminant Analysis (LDA), Classification and Regression Trees (CART), and Random Forest, into the Intrusion Detection System.Random Forest (RF) algorithm demonstrated the highest accuracy among the evaluated algorithms, achieving 99.65%</a:t>
            </a:r>
            <a:r>
              <a:rPr lang="en-US" sz="1600" b="0" i="0" u="none" strike="noStrike" cap="none" spc="0">
                <a:solidFill>
                  <a:schemeClr val="tx1"/>
                </a:solidFill>
                <a:latin typeface="Arial"/>
                <a:ea typeface="Arial"/>
                <a:cs typeface="Arial"/>
              </a:rPr>
              <a:t>accuracy, LDA achieved an accuracy of 98.1%, and CART achieved an accuracy of 98%.</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431350825" name="Content Placeholder 2"/>
          <p:cNvSpPr>
            <a:spLocks noGrp="1"/>
          </p:cNvSpPr>
          <p:nvPr>
            <p:ph idx="1"/>
          </p:nvPr>
        </p:nvSpPr>
        <p:spPr bwMode="auto">
          <a:xfrm flipH="0" flipV="0">
            <a:off x="384999" y="304270"/>
            <a:ext cx="11535833" cy="6058958"/>
          </a:xfrm>
        </p:spPr>
        <p:txBody>
          <a:bodyPr vertOverflow="overflow" horzOverflow="overflow" vert="horz" wrap="square" lIns="91440" tIns="45720" rIns="91440" bIns="45720" numCol="1" spcCol="0" rtlCol="0" fromWordArt="0" anchor="t" anchorCtr="0" forceAA="0" upright="0" compatLnSpc="0">
            <a:normAutofit/>
          </a:bodyPr>
          <a:lstStyle/>
          <a:p>
            <a:pPr marL="0" indent="0" algn="just">
              <a:buFont typeface="Arial"/>
              <a:buNone/>
              <a:defRPr/>
            </a:pPr>
            <a:r>
              <a:rPr lang="en-US" sz="1600" b="0" i="0" u="none" strike="noStrike" cap="none" spc="0">
                <a:solidFill>
                  <a:schemeClr val="tx1"/>
                </a:solidFill>
                <a:latin typeface="Arial"/>
                <a:ea typeface="Arial"/>
                <a:cs typeface="Arial"/>
              </a:rPr>
              <a:t>4. Towards a Standard Feature Set for Network Intrusion Detection System Datasets	</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Mohanad Sarhan, Siamak Layeghy &amp; Marius Portmann	</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2021/</a:t>
            </a:r>
            <a:r>
              <a:rPr lang="en-US" sz="1600" b="0" i="0" u="none" strike="noStrike" cap="none" spc="0">
                <a:solidFill>
                  <a:schemeClr val="tx1"/>
                </a:solidFill>
                <a:latin typeface="Arial"/>
                <a:ea typeface="Arial"/>
                <a:cs typeface="Arial"/>
              </a:rPr>
              <a:t>(arXiv Access)	</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Recognize and address the limitation in existing Network Intrusion Detection System (NIDS) datasets, specifically the absence of a standard feature set for comparison and evaluation of Machine Learning (ML) based traffic classifiers.Propose two NetFlow-based feature sets – one comprising 12 features and another with 43 features.</a:t>
            </a:r>
            <a:endParaRPr sz="1600" b="0" i="0" u="none" strike="noStrike" cap="none" spc="0">
              <a:solidFill>
                <a:schemeClr val="tx1"/>
              </a:solidFill>
              <a:latin typeface="Arial"/>
              <a:cs typeface="Arial"/>
            </a:endParaRPr>
          </a:p>
          <a:p>
            <a:pPr algn="just">
              <a:defRPr/>
            </a:pPr>
            <a:r>
              <a:rPr lang="en-US" sz="1600" b="0" i="0" u="none" strike="noStrike" cap="none" spc="0">
                <a:solidFill>
                  <a:schemeClr val="tx1"/>
                </a:solidFill>
                <a:latin typeface="Arial"/>
                <a:ea typeface="Arial"/>
                <a:cs typeface="Arial"/>
              </a:rPr>
              <a:t>Design these sets to be applicable across different NIDS datasets, implement an Extra Tree classifier, a type of decision tree ensemble, for the evaluation of classification performance.Recognition of the lack of a standard feature set in NIDS datasets as a significant hindrance for fair evaluation of ML-based NIDS.</a:t>
            </a:r>
            <a:endParaRPr lang="en-US" sz="1600" b="0" i="0" u="none" strike="noStrike" cap="none" spc="0">
              <a:solidFill>
                <a:schemeClr val="tx1"/>
              </a:solidFill>
              <a:latin typeface="Arial"/>
              <a:ea typeface="Arial"/>
              <a:cs typeface="Arial"/>
            </a:endParaRPr>
          </a:p>
          <a:p>
            <a:pPr algn="just">
              <a:defRPr/>
            </a:pPr>
            <a:endParaRPr lang="en-US" sz="1600" b="0" i="0" u="none" strike="noStrike" cap="none" spc="0">
              <a:solidFill>
                <a:schemeClr val="tx1"/>
              </a:solidFill>
              <a:latin typeface="Arial"/>
              <a:ea typeface="Arial"/>
              <a:cs typeface="Arial"/>
            </a:endParaRPr>
          </a:p>
          <a:p>
            <a:pPr marL="0" indent="0" algn="just">
              <a:buFont typeface="Arial"/>
              <a:buNone/>
              <a:defRPr/>
            </a:pPr>
            <a:r>
              <a:rPr lang="en-US" sz="1600" b="0" i="0" u="none" strike="noStrike" cap="none" spc="0">
                <a:solidFill>
                  <a:schemeClr val="tx1"/>
                </a:solidFill>
                <a:latin typeface="Arial"/>
                <a:ea typeface="Arial"/>
                <a:cs typeface="Arial"/>
              </a:rPr>
              <a:t>5. NetFlow Datasets for Machine Learning-Based Network Intrusion Detection Systems</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Mohanad Sarhan, Siamak Layeghy, Nour Moustafa &amp; Marius Portmann	</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2021/ (ACM</a:t>
            </a:r>
            <a:r>
              <a:rPr lang="en-US" sz="1600" b="0" i="0" u="none" strike="noStrike" cap="none" spc="0">
                <a:solidFill>
                  <a:schemeClr val="tx1"/>
                </a:solidFill>
                <a:latin typeface="Arial"/>
                <a:ea typeface="Arial"/>
                <a:cs typeface="Arial"/>
              </a:rPr>
              <a:t>Computi</a:t>
            </a:r>
            <a:r>
              <a:rPr lang="en-US" sz="1600" b="0" i="0" u="none" strike="noStrike" cap="none" spc="0">
                <a:solidFill>
                  <a:schemeClr val="tx1"/>
                </a:solidFill>
                <a:latin typeface="Arial"/>
                <a:ea typeface="Arial"/>
                <a:cs typeface="Arial"/>
              </a:rPr>
              <a:t>ng Surveys)	</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Recognize the remarkable growth in wireless networks and the increasing vulnerability due to the widespread use of portable and stand-alone devices. Acknowledge the need for an effective Wireless Network Intrusion Detection System (WNIDS) to safeguard Wi-Fi networks.	Develop ML models for each stage of the WNIDS to classify network records as normal or indicative of specific attack classes. Choose appropriate algorithms for effective detection.	</a:t>
            </a:r>
            <a:endParaRPr sz="1600" b="0" i="0" u="none" strike="noStrike" cap="none" spc="0">
              <a:solidFill>
                <a:schemeClr val="tx1"/>
              </a:solidFill>
              <a:latin typeface="Arial"/>
              <a:ea typeface="Arial"/>
              <a:cs typeface="Arial"/>
            </a:endParaRPr>
          </a:p>
          <a:p>
            <a:pPr algn="just">
              <a:defRPr/>
            </a:pPr>
            <a:r>
              <a:rPr lang="en-US" sz="1600" b="0" i="0" u="none" strike="noStrike" cap="none" spc="0">
                <a:solidFill>
                  <a:schemeClr val="tx1"/>
                </a:solidFill>
                <a:latin typeface="Arial"/>
                <a:ea typeface="Arial"/>
                <a:cs typeface="Arial"/>
              </a:rPr>
              <a:t>The two-stage WNIDS</a:t>
            </a:r>
            <a:r>
              <a:rPr lang="en-IN" sz="1600" b="0" i="0" u="none" strike="noStrike" cap="none" spc="0">
                <a:solidFill>
                  <a:schemeClr val="tx1"/>
                </a:solidFill>
                <a:latin typeface="Arial"/>
                <a:ea typeface="Arial"/>
                <a:cs typeface="Arial"/>
              </a:rPr>
              <a:t> </a:t>
            </a:r>
            <a:r>
              <a:rPr lang="en-US" sz="1600" b="0" i="0" u="none" strike="noStrike" cap="none" spc="0">
                <a:solidFill>
                  <a:schemeClr val="tx1"/>
                </a:solidFill>
                <a:latin typeface="Arial"/>
                <a:ea typeface="Arial"/>
                <a:cs typeface="Arial"/>
              </a:rPr>
              <a:t>achieves a remarkable accuracy of 99.42% for multi-class classification, demonstrating the system's proficiency in distinguishing normal network traffic from specific attack classes.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697209206" name="Title 1"/>
          <p:cNvSpPr>
            <a:spLocks noGrp="1"/>
          </p:cNvSpPr>
          <p:nvPr>
            <p:ph type="title"/>
          </p:nvPr>
        </p:nvSpPr>
        <p:spPr bwMode="auto">
          <a:xfrm flipH="0" flipV="0">
            <a:off x="838199" y="365124"/>
            <a:ext cx="10515600" cy="1129770"/>
          </a:xfrm>
        </p:spPr>
        <p:txBody>
          <a:bodyPr/>
          <a:lstStyle/>
          <a:p>
            <a:pPr>
              <a:defRPr/>
            </a:pPr>
            <a:r>
              <a:rPr lang="en-US" sz="4400" b="0" i="0" u="none" strike="noStrike" cap="none" spc="0">
                <a:solidFill>
                  <a:schemeClr val="tx1"/>
                </a:solidFill>
                <a:latin typeface="Arial"/>
                <a:ea typeface="Arial"/>
                <a:cs typeface="Arial"/>
              </a:rPr>
              <a:t>Functional Architecture</a:t>
            </a:r>
            <a:endParaRPr/>
          </a:p>
        </p:txBody>
      </p:sp>
      <p:pic>
        <p:nvPicPr>
          <p:cNvPr id="705713348" name="image4.png"/>
          <p:cNvPicPr>
            <a:picLocks noChangeAspect="1"/>
          </p:cNvPicPr>
          <p:nvPr/>
        </p:nvPicPr>
        <p:blipFill>
          <a:blip r:embed="rId3"/>
          <a:stretch/>
        </p:blipFill>
        <p:spPr bwMode="auto">
          <a:xfrm rot="0" flipH="0" flipV="0">
            <a:off x="1244895" y="1349374"/>
            <a:ext cx="9749895" cy="4921249"/>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440288114" name="Content Placeholder 2"/>
          <p:cNvSpPr>
            <a:spLocks noGrp="1"/>
          </p:cNvSpPr>
          <p:nvPr>
            <p:ph idx="1"/>
          </p:nvPr>
        </p:nvSpPr>
        <p:spPr bwMode="auto">
          <a:xfrm flipH="0" flipV="0">
            <a:off x="213020" y="211666"/>
            <a:ext cx="11628437" cy="6363228"/>
          </a:xfrm>
        </p:spPr>
        <p:txBody>
          <a:bodyPr/>
          <a:lstStyle/>
          <a:p>
            <a:pPr>
              <a:defRPr/>
            </a:pPr>
            <a:endParaRPr/>
          </a:p>
        </p:txBody>
      </p:sp>
      <p:pic>
        <p:nvPicPr>
          <p:cNvPr id="198109862" name="image2.png"/>
          <p:cNvPicPr>
            <a:picLocks noChangeAspect="1"/>
          </p:cNvPicPr>
          <p:nvPr/>
        </p:nvPicPr>
        <p:blipFill>
          <a:blip r:embed="rId3"/>
          <a:stretch/>
        </p:blipFill>
        <p:spPr bwMode="auto">
          <a:xfrm rot="0" flipH="0" flipV="0">
            <a:off x="375177" y="1226608"/>
            <a:ext cx="5036903" cy="4700057"/>
          </a:xfrm>
          <a:prstGeom prst="rect">
            <a:avLst/>
          </a:prstGeom>
        </p:spPr>
      </p:pic>
      <p:pic>
        <p:nvPicPr>
          <p:cNvPr id="4123701" name="image3.png"/>
          <p:cNvPicPr>
            <a:picLocks noChangeAspect="1"/>
          </p:cNvPicPr>
          <p:nvPr/>
        </p:nvPicPr>
        <p:blipFill>
          <a:blip r:embed="rId4"/>
          <a:stretch/>
        </p:blipFill>
        <p:spPr bwMode="auto">
          <a:xfrm rot="0" flipH="0" flipV="0">
            <a:off x="5683281" y="1226608"/>
            <a:ext cx="5873750" cy="4700057"/>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116372775" name="Title 1"/>
          <p:cNvSpPr>
            <a:spLocks noGrp="1"/>
          </p:cNvSpPr>
          <p:nvPr>
            <p:ph type="title"/>
          </p:nvPr>
        </p:nvSpPr>
        <p:spPr bwMode="auto">
          <a:xfrm flipH="0" flipV="0">
            <a:off x="838199" y="365124"/>
            <a:ext cx="10515600" cy="944562"/>
          </a:xfrm>
        </p:spPr>
        <p:txBody>
          <a:bodyPr/>
          <a:lstStyle/>
          <a:p>
            <a:pPr>
              <a:defRPr/>
            </a:pPr>
            <a:r>
              <a:rPr lang="en-US" sz="4400" b="0" i="0" u="none" strike="noStrike" cap="none" spc="0">
                <a:solidFill>
                  <a:schemeClr val="tx1"/>
                </a:solidFill>
                <a:latin typeface="+mj-lt"/>
                <a:ea typeface="+mj-ea"/>
                <a:cs typeface="+mj-cs"/>
              </a:rPr>
              <a:t>Preprocessing</a:t>
            </a:r>
            <a:endParaRPr/>
          </a:p>
        </p:txBody>
      </p:sp>
      <p:sp>
        <p:nvSpPr>
          <p:cNvPr id="1992028567" name="Content Placeholder 2"/>
          <p:cNvSpPr>
            <a:spLocks noGrp="1"/>
          </p:cNvSpPr>
          <p:nvPr>
            <p:ph idx="1"/>
          </p:nvPr>
        </p:nvSpPr>
        <p:spPr bwMode="auto">
          <a:xfrm flipH="0" flipV="0">
            <a:off x="332083" y="1309687"/>
            <a:ext cx="7104062" cy="5251979"/>
          </a:xfrm>
        </p:spPr>
        <p:txBody>
          <a:bodyPr vertOverflow="overflow" horzOverflow="overflow" vert="horz" wrap="square" lIns="91440" tIns="45720" rIns="91440" bIns="45720" numCol="1" spcCol="0" rtlCol="0" fromWordArt="0" anchor="t" anchorCtr="0" forceAA="0" upright="0" compatLnSpc="0">
            <a:normAutofit fontScale="55000" lnSpcReduction="9000"/>
          </a:bodyPr>
          <a:lstStyle/>
          <a:p>
            <a:pPr marL="0" indent="0" algn="just">
              <a:buFont typeface="Arial"/>
              <a:buNone/>
              <a:defRPr/>
            </a:pPr>
            <a:r>
              <a:rPr lang="en-US" sz="2800" b="1" i="0" u="none" strike="noStrike" cap="none" spc="0">
                <a:solidFill>
                  <a:schemeClr val="tx1"/>
                </a:solidFill>
                <a:latin typeface="Arial"/>
                <a:ea typeface="Arial"/>
                <a:cs typeface="Arial"/>
              </a:rPr>
              <a:t>Data Preprocessing</a:t>
            </a:r>
            <a:r>
              <a:rPr lang="en-US" sz="2800" b="0" i="0" u="none" strike="noStrike" cap="none" spc="0">
                <a:solidFill>
                  <a:schemeClr val="tx1"/>
                </a:solidFill>
                <a:latin typeface="Arial"/>
                <a:ea typeface="Arial"/>
                <a:cs typeface="Arial"/>
              </a:rPr>
              <a:t>: Preprocess the collected data by cleaning, transforming, and normalizing it as necessary. Ensure that the data is in a suitable format for training the machine learning model.</a:t>
            </a:r>
            <a:r>
              <a:rPr lang="en-US" sz="2800" b="0" i="0" u="none" strike="noStrike" cap="none" spc="0">
                <a:solidFill>
                  <a:schemeClr val="tx1"/>
                </a:solidFill>
                <a:latin typeface="Arial"/>
                <a:ea typeface="Arial"/>
                <a:cs typeface="Arial"/>
              </a:rPr>
              <a:t>Load the network traffic dataset, ensuring it's properly formatted.</a:t>
            </a:r>
            <a:r>
              <a:rPr lang="en-US" sz="2800" b="0" i="0" u="none" strike="noStrike" cap="none" spc="0">
                <a:solidFill>
                  <a:schemeClr val="tx1"/>
                </a:solidFill>
                <a:latin typeface="Arial"/>
                <a:ea typeface="Arial"/>
                <a:cs typeface="Arial"/>
              </a:rPr>
              <a:t>Handle missing values, categorical features, and feature scaling if necessary.</a:t>
            </a:r>
            <a:r>
              <a:rPr lang="en-US" sz="2800" b="0" i="0" u="none" strike="noStrike" cap="none" spc="0">
                <a:solidFill>
                  <a:schemeClr val="tx1"/>
                </a:solidFill>
                <a:latin typeface="Arial"/>
                <a:ea typeface="Arial"/>
                <a:cs typeface="Arial"/>
              </a:rPr>
              <a:t>Split the dataset into training and testing sets.</a:t>
            </a:r>
            <a:endParaRPr sz="2800" b="0" i="0" u="none" strike="noStrike" cap="none" spc="0">
              <a:solidFill>
                <a:schemeClr val="tx1"/>
              </a:solidFill>
              <a:latin typeface="Arial"/>
              <a:cs typeface="Arial"/>
            </a:endParaRPr>
          </a:p>
          <a:p>
            <a:pPr marL="0" indent="0" algn="just">
              <a:buFont typeface="Arial"/>
              <a:buNone/>
              <a:defRPr/>
            </a:pPr>
            <a:r>
              <a:rPr lang="en-US" sz="2800" b="1" i="0" u="none" strike="noStrike" cap="none" spc="0">
                <a:solidFill>
                  <a:schemeClr val="tx1"/>
                </a:solidFill>
                <a:latin typeface="Arial"/>
                <a:ea typeface="Arial"/>
                <a:cs typeface="Arial"/>
              </a:rPr>
              <a:t>Data Collection: </a:t>
            </a:r>
            <a:r>
              <a:rPr lang="en-US" sz="2800" b="0" i="0" u="none" strike="noStrike" cap="none" spc="0">
                <a:solidFill>
                  <a:schemeClr val="tx1"/>
                </a:solidFill>
                <a:latin typeface="Arial"/>
                <a:ea typeface="Arial"/>
                <a:cs typeface="Arial"/>
              </a:rPr>
              <a:t>Gather network traffic data, system information, and process data</a:t>
            </a:r>
            <a:r>
              <a:rPr lang="en-US" sz="2800" b="0" i="0" u="none" strike="noStrike" cap="none" spc="-319">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from various sources, ensuring the dataset is representative of diverse network</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environments</a:t>
            </a:r>
            <a:r>
              <a:rPr lang="en-US" sz="2800" b="0" i="0" u="none" strike="noStrike" cap="none" spc="-9">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and potential</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intrusion scenarios</a:t>
            </a:r>
            <a:r>
              <a:rPr lang="en-US" sz="2800" b="0" i="0" u="none" strike="noStrike" cap="none" spc="0">
                <a:solidFill>
                  <a:schemeClr val="tx1"/>
                </a:solidFill>
                <a:latin typeface="Arial"/>
                <a:ea typeface="Arial"/>
                <a:cs typeface="Arial"/>
              </a:rPr>
              <a:t>.</a:t>
            </a:r>
            <a:endParaRPr sz="2800" b="0" i="0" u="none" strike="noStrike" cap="none" spc="0">
              <a:solidFill>
                <a:schemeClr val="tx1"/>
              </a:solidFill>
              <a:latin typeface="Times New Roman"/>
              <a:cs typeface="Times New Roman"/>
            </a:endParaRPr>
          </a:p>
          <a:p>
            <a:pPr marL="0" indent="0" algn="just">
              <a:buFont typeface="Arial"/>
              <a:buNone/>
              <a:defRPr/>
            </a:pPr>
            <a:r>
              <a:rPr lang="en-US" sz="2800" b="1" i="0" u="none" strike="noStrike" cap="none" spc="0">
                <a:solidFill>
                  <a:schemeClr val="tx1"/>
                </a:solidFill>
                <a:latin typeface="Arial"/>
                <a:ea typeface="Arial"/>
                <a:cs typeface="Arial"/>
              </a:rPr>
              <a:t>Data Cleaning: </a:t>
            </a:r>
            <a:r>
              <a:rPr lang="en-US" sz="2800" b="0" i="0" u="none" strike="noStrike" cap="none" spc="0">
                <a:solidFill>
                  <a:schemeClr val="tx1"/>
                </a:solidFill>
                <a:latin typeface="Arial"/>
                <a:ea typeface="Arial"/>
                <a:cs typeface="Arial"/>
              </a:rPr>
              <a:t>Remove any duplicate or irrelevant entries from the dataset to ensure</a:t>
            </a:r>
            <a:r>
              <a:rPr lang="en-US" sz="2800" b="0" i="0" u="none" strike="noStrike" cap="none" spc="-319">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data quality. Handle missing values appropriately by imputing them or removing them</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based</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on the</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nature of</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the</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data.</a:t>
            </a:r>
            <a:endParaRPr sz="2800" b="0" i="0" u="none" strike="noStrike" cap="none" spc="0">
              <a:solidFill>
                <a:schemeClr val="tx1"/>
              </a:solidFill>
              <a:latin typeface="Times New Roman"/>
              <a:cs typeface="Times New Roman"/>
            </a:endParaRPr>
          </a:p>
          <a:p>
            <a:pPr marL="0" indent="0" algn="just">
              <a:buFont typeface="Arial"/>
              <a:buNone/>
              <a:defRPr/>
            </a:pPr>
            <a:r>
              <a:rPr lang="en-US" sz="2800" b="1" i="0" u="none" strike="noStrike" cap="none" spc="0">
                <a:solidFill>
                  <a:schemeClr val="tx1"/>
                </a:solidFill>
                <a:latin typeface="Arial"/>
                <a:ea typeface="Arial"/>
                <a:cs typeface="Arial"/>
              </a:rPr>
              <a:t>Data Splitting: </a:t>
            </a:r>
            <a:r>
              <a:rPr lang="en-US" sz="2800" b="0" i="0" u="none" strike="noStrike" cap="none" spc="0">
                <a:solidFill>
                  <a:schemeClr val="tx1"/>
                </a:solidFill>
                <a:latin typeface="Arial"/>
                <a:ea typeface="Arial"/>
                <a:cs typeface="Arial"/>
              </a:rPr>
              <a:t>Divide the dataset into training and testing sets to facilitate model</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training, hyperparameter tuning, and performance evaluation. Ensure that each set</a:t>
            </a:r>
            <a:r>
              <a:rPr lang="en-US" sz="2800" b="0" i="0" u="none" strike="noStrike" cap="none" spc="-32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maintains</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the</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same</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class distribution</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to</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prevent</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bias.</a:t>
            </a:r>
            <a:endParaRPr sz="2800" b="0" i="0" u="none" strike="noStrike" cap="none" spc="0">
              <a:solidFill>
                <a:schemeClr val="tx1"/>
              </a:solidFill>
              <a:latin typeface="Times New Roman"/>
              <a:cs typeface="Times New Roman"/>
            </a:endParaRPr>
          </a:p>
          <a:p>
            <a:pPr marL="0" indent="0" algn="just">
              <a:buFont typeface="Arial"/>
              <a:buNone/>
              <a:defRPr/>
            </a:pPr>
            <a:r>
              <a:rPr lang="en-US" sz="2800" b="1" i="0" u="none" strike="noStrike" cap="none" spc="0">
                <a:solidFill>
                  <a:schemeClr val="tx1"/>
                </a:solidFill>
                <a:latin typeface="Arial"/>
                <a:ea typeface="Arial"/>
                <a:cs typeface="Arial"/>
              </a:rPr>
              <a:t>Normalization/Standardization: </a:t>
            </a:r>
            <a:r>
              <a:rPr lang="en-US" sz="2800" b="0" i="0" u="none" strike="noStrike" cap="none" spc="0">
                <a:solidFill>
                  <a:schemeClr val="tx1"/>
                </a:solidFill>
                <a:latin typeface="Arial"/>
                <a:ea typeface="Arial"/>
                <a:cs typeface="Arial"/>
              </a:rPr>
              <a:t>Scale the features to a common range to prevent</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certain features from dominating others during model training. This step is particularly</a:t>
            </a:r>
            <a:r>
              <a:rPr lang="en-US" sz="2800" b="0" i="0" u="none" strike="noStrike" cap="none" spc="-32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crucial</a:t>
            </a:r>
            <a:r>
              <a:rPr lang="en-US" sz="2800" b="0" i="0" u="none" strike="noStrike" cap="none" spc="-9">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for</a:t>
            </a:r>
            <a:r>
              <a:rPr lang="en-US" sz="2800" b="0" i="0" u="none" strike="noStrike" cap="none" spc="-1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algorithms</a:t>
            </a:r>
            <a:r>
              <a:rPr lang="en-US" sz="2800" b="0" i="0" u="none" strike="noStrike" cap="none" spc="-1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like</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Random</a:t>
            </a:r>
            <a:r>
              <a:rPr lang="en-US" sz="2800" b="0" i="0" u="none" strike="noStrike" cap="none" spc="-1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Forest,</a:t>
            </a:r>
            <a:r>
              <a:rPr lang="en-US" sz="2800" b="0" i="0" u="none" strike="noStrike" cap="none" spc="-9">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which</a:t>
            </a:r>
            <a:r>
              <a:rPr lang="en-US" sz="2800" b="0" i="0" u="none" strike="noStrike" cap="none" spc="-9">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are</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sensitive</a:t>
            </a:r>
            <a:r>
              <a:rPr lang="en-US" sz="2800" b="0" i="0" u="none" strike="noStrike" cap="none" spc="-9">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to</a:t>
            </a:r>
            <a:r>
              <a:rPr lang="en-US" sz="2800" b="0" i="0" u="none" strike="noStrike" cap="none" spc="-1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feature</a:t>
            </a:r>
            <a:r>
              <a:rPr lang="en-US" sz="2800" b="0" i="0" u="none" strike="noStrike" cap="none" spc="-1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scales.</a:t>
            </a:r>
            <a:endParaRPr sz="2800" b="0" i="0" u="none" strike="noStrike" cap="none" spc="0">
              <a:solidFill>
                <a:schemeClr val="tx1"/>
              </a:solidFill>
              <a:latin typeface="Times New Roman"/>
              <a:cs typeface="Times New Roman"/>
            </a:endParaRPr>
          </a:p>
          <a:p>
            <a:pPr marL="0" indent="0" algn="just">
              <a:buFont typeface="Arial"/>
              <a:buNone/>
              <a:defRPr/>
            </a:pPr>
            <a:r>
              <a:rPr lang="en-US" sz="2800" b="1" i="0" u="none" strike="noStrike" cap="none" spc="0">
                <a:solidFill>
                  <a:schemeClr val="tx1"/>
                </a:solidFill>
                <a:latin typeface="Arial"/>
                <a:ea typeface="Arial"/>
                <a:cs typeface="Arial"/>
              </a:rPr>
              <a:t>Data Encoding: </a:t>
            </a:r>
            <a:r>
              <a:rPr lang="en-US" sz="2800" b="0" i="0" u="none" strike="noStrike" cap="none" spc="0">
                <a:solidFill>
                  <a:schemeClr val="tx1"/>
                </a:solidFill>
                <a:latin typeface="Arial"/>
                <a:ea typeface="Arial"/>
                <a:cs typeface="Arial"/>
              </a:rPr>
              <a:t>Convert categorical variables into numerical representations using</a:t>
            </a:r>
            <a:r>
              <a:rPr lang="en-US" sz="2800" b="0" i="0" u="none" strike="noStrike" cap="none" spc="-319">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techniques like one-hot encoding or label encoding, ensuring compatibility with the</a:t>
            </a:r>
            <a:r>
              <a:rPr lang="en-US" sz="2800" b="0" i="0" u="none" strike="noStrike" cap="none" spc="4">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Random</a:t>
            </a:r>
            <a:r>
              <a:rPr lang="en-US" sz="2800" b="0" i="0" u="none" strike="noStrike" cap="none" spc="-9">
                <a:solidFill>
                  <a:schemeClr val="tx1"/>
                </a:solidFill>
                <a:latin typeface="Arial"/>
                <a:ea typeface="Arial"/>
                <a:cs typeface="Arial"/>
              </a:rPr>
              <a:t> </a:t>
            </a:r>
            <a:r>
              <a:rPr lang="en-US" sz="2800" b="0" i="0" u="none" strike="noStrike" cap="none" spc="0">
                <a:solidFill>
                  <a:schemeClr val="tx1"/>
                </a:solidFill>
                <a:latin typeface="Arial"/>
                <a:ea typeface="Arial"/>
                <a:cs typeface="Arial"/>
              </a:rPr>
              <a:t>Forest algorithm.</a:t>
            </a:r>
            <a:endParaRPr/>
          </a:p>
        </p:txBody>
      </p:sp>
      <p:pic>
        <p:nvPicPr>
          <p:cNvPr id="906939638" name="image5.png"/>
          <p:cNvPicPr>
            <a:picLocks noChangeAspect="1"/>
          </p:cNvPicPr>
          <p:nvPr/>
        </p:nvPicPr>
        <p:blipFill>
          <a:blip r:embed="rId3"/>
          <a:stretch/>
        </p:blipFill>
        <p:spPr bwMode="auto">
          <a:xfrm rot="0" flipH="0" flipV="0">
            <a:off x="7541978" y="1309687"/>
            <a:ext cx="4377528" cy="4764495"/>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216639882" name="Content Placeholder 2"/>
          <p:cNvSpPr>
            <a:spLocks noGrp="1"/>
          </p:cNvSpPr>
          <p:nvPr>
            <p:ph idx="1"/>
          </p:nvPr>
        </p:nvSpPr>
        <p:spPr bwMode="auto">
          <a:xfrm flipH="0" flipV="0">
            <a:off x="520699" y="365124"/>
            <a:ext cx="10950341" cy="6156853"/>
          </a:xfrm>
        </p:spPr>
        <p:txBody>
          <a:bodyPr vertOverflow="overflow" horzOverflow="overflow" vert="horz" wrap="square" lIns="91440" tIns="45720" rIns="91440" bIns="45720" numCol="1" spcCol="0" rtlCol="0" fromWordArt="0" anchor="t" anchorCtr="0" forceAA="0" upright="0" compatLnSpc="0">
            <a:normAutofit/>
          </a:bodyPr>
          <a:lstStyle/>
          <a:p>
            <a:pPr marL="0" indent="0" algn="just">
              <a:buFont typeface="Arial"/>
              <a:buNone/>
              <a:defRPr/>
            </a:pPr>
            <a:r>
              <a:rPr lang="en-US" sz="1800" b="1" i="0" u="none" strike="noStrike" cap="none" spc="0">
                <a:solidFill>
                  <a:schemeClr val="tx1"/>
                </a:solidFill>
                <a:latin typeface="Arial"/>
                <a:ea typeface="Arial"/>
                <a:cs typeface="Arial"/>
              </a:rPr>
              <a:t>Convolutional Neural Networks (CNN):</a:t>
            </a:r>
            <a:r>
              <a:rPr lang="en-IN" sz="1800" b="0" i="0" u="none" strike="noStrike" cap="none" spc="0">
                <a:solidFill>
                  <a:schemeClr val="tx1"/>
                </a:solidFill>
                <a:latin typeface="Arial"/>
                <a:ea typeface="Arial"/>
                <a:cs typeface="Arial"/>
              </a:rPr>
              <a:t> </a:t>
            </a:r>
            <a:r>
              <a:rPr lang="en-US" sz="1800" b="0" i="0" u="none" strike="noStrike" cap="none" spc="0">
                <a:solidFill>
                  <a:schemeClr val="tx1"/>
                </a:solidFill>
                <a:latin typeface="Arial"/>
                <a:ea typeface="Arial"/>
                <a:cs typeface="Arial"/>
              </a:rPr>
              <a:t>Input Layer: Takes in the raw input data.</a:t>
            </a:r>
            <a:endParaRPr sz="1800" b="0" i="0" u="none" strike="noStrike" cap="none" spc="0">
              <a:solidFill>
                <a:schemeClr val="tx1"/>
              </a:solidFill>
              <a:latin typeface="Arial"/>
              <a:cs typeface="Arial"/>
            </a:endParaRPr>
          </a:p>
          <a:p>
            <a:pPr algn="just">
              <a:defRPr/>
            </a:pPr>
            <a:r>
              <a:rPr lang="en-US" sz="1800" b="1" i="0" u="none" strike="noStrike" cap="none" spc="0">
                <a:solidFill>
                  <a:schemeClr val="tx1"/>
                </a:solidFill>
                <a:latin typeface="Arial"/>
                <a:ea typeface="Arial"/>
                <a:cs typeface="Arial"/>
              </a:rPr>
              <a:t>Convolutional Layer: </a:t>
            </a:r>
            <a:r>
              <a:rPr lang="en-US" sz="1800" b="0" i="0" u="none" strike="noStrike" cap="none" spc="0">
                <a:solidFill>
                  <a:schemeClr val="tx1"/>
                </a:solidFill>
                <a:latin typeface="Arial"/>
                <a:ea typeface="Arial"/>
                <a:cs typeface="Arial"/>
              </a:rPr>
              <a:t>Extracts features from the data using multiple convolution kernels, each with weights and biases. The ReLU activation function is applied for non-linearity.</a:t>
            </a:r>
            <a:endParaRPr sz="1800" b="0" i="0" u="none" strike="noStrike" cap="none" spc="0">
              <a:solidFill>
                <a:schemeClr val="tx1"/>
              </a:solidFill>
              <a:latin typeface="Arial"/>
              <a:cs typeface="Arial"/>
            </a:endParaRPr>
          </a:p>
          <a:p>
            <a:pPr algn="just">
              <a:defRPr/>
            </a:pPr>
            <a:r>
              <a:rPr lang="en-US" sz="1800" b="1" i="0" u="none" strike="noStrike" cap="none" spc="0">
                <a:solidFill>
                  <a:schemeClr val="tx1"/>
                </a:solidFill>
                <a:latin typeface="Arial"/>
                <a:ea typeface="Arial"/>
                <a:cs typeface="Arial"/>
              </a:rPr>
              <a:t>Pooling Layer:</a:t>
            </a:r>
            <a:r>
              <a:rPr lang="en-US" sz="1800" b="0" i="0" u="none" strike="noStrike" cap="none" spc="0">
                <a:solidFill>
                  <a:schemeClr val="tx1"/>
                </a:solidFill>
                <a:latin typeface="Arial"/>
                <a:ea typeface="Arial"/>
                <a:cs typeface="Arial"/>
              </a:rPr>
              <a:t> Down samples the data through max pooling, retaining critical information while reducing complexity.</a:t>
            </a:r>
            <a:endParaRPr sz="1800" b="0" i="0" u="none" strike="noStrike" cap="none" spc="0">
              <a:solidFill>
                <a:schemeClr val="tx1"/>
              </a:solidFill>
              <a:latin typeface="Arial"/>
              <a:cs typeface="Arial"/>
            </a:endParaRPr>
          </a:p>
          <a:p>
            <a:pPr algn="just">
              <a:defRPr/>
            </a:pPr>
            <a:r>
              <a:rPr lang="en-US" sz="1800" b="1" i="0" u="none" strike="noStrike" cap="none" spc="0">
                <a:solidFill>
                  <a:schemeClr val="tx1"/>
                </a:solidFill>
                <a:latin typeface="Arial"/>
                <a:ea typeface="Arial"/>
                <a:cs typeface="Arial"/>
              </a:rPr>
              <a:t>Fully Connected (FC) Layer</a:t>
            </a:r>
            <a:r>
              <a:rPr lang="en-US" sz="1800" b="0" i="0" u="none" strike="noStrike" cap="none" spc="0">
                <a:solidFill>
                  <a:schemeClr val="tx1"/>
                </a:solidFill>
                <a:latin typeface="Arial"/>
                <a:ea typeface="Arial"/>
                <a:cs typeface="Arial"/>
              </a:rPr>
              <a:t>: Acts as a "classifier," weighting features from previous layers and remapping them to a sample-marker space. Dropout is employed to prevent overfitting.</a:t>
            </a:r>
            <a:endParaRPr sz="1800" b="0" i="0" u="none" strike="noStrike" cap="none" spc="0">
              <a:solidFill>
                <a:schemeClr val="tx1"/>
              </a:solidFill>
              <a:latin typeface="Arial"/>
              <a:cs typeface="Arial"/>
            </a:endParaRPr>
          </a:p>
          <a:p>
            <a:pPr algn="just">
              <a:defRPr/>
            </a:pPr>
            <a:r>
              <a:rPr lang="en-US" sz="1800" b="0" i="0" u="none" strike="noStrike" cap="none" spc="0">
                <a:solidFill>
                  <a:schemeClr val="tx1"/>
                </a:solidFill>
                <a:latin typeface="Arial"/>
                <a:ea typeface="Arial"/>
                <a:cs typeface="Arial"/>
              </a:rPr>
              <a:t>Output Layer: Produces the final classification output.</a:t>
            </a:r>
            <a:r>
              <a:rPr lang="en-IN" sz="1800" b="0" i="0" u="none" strike="noStrike" cap="none" spc="0">
                <a:solidFill>
                  <a:schemeClr val="tx1"/>
                </a:solidFill>
                <a:latin typeface="Arial"/>
                <a:ea typeface="Arial"/>
                <a:cs typeface="Arial"/>
              </a:rPr>
              <a:t> </a:t>
            </a:r>
            <a:r>
              <a:rPr lang="en-US" sz="1800" b="0" i="0" u="none" strike="noStrike" cap="none" spc="0">
                <a:solidFill>
                  <a:schemeClr val="tx1"/>
                </a:solidFill>
                <a:latin typeface="Arial"/>
                <a:ea typeface="Arial"/>
                <a:cs typeface="Arial"/>
              </a:rPr>
              <a:t>Convolutional Layer Operation Equation : 𝑋𝑖=𝑓(𝑤𝑖⊗𝑋𝑖−1+𝑏𝑖),</a:t>
            </a:r>
            <a:endParaRPr sz="1800" b="0" i="0" u="none" strike="noStrike" cap="none" spc="0">
              <a:solidFill>
                <a:schemeClr val="tx1"/>
              </a:solidFill>
              <a:latin typeface="Arial"/>
              <a:cs typeface="Arial"/>
            </a:endParaRPr>
          </a:p>
          <a:p>
            <a:pPr algn="just">
              <a:defRPr/>
            </a:pPr>
            <a:r>
              <a:rPr lang="en-US" sz="1800" b="0" i="0" u="none" strike="noStrike" cap="none" spc="0">
                <a:solidFill>
                  <a:schemeClr val="tx1"/>
                </a:solidFill>
                <a:latin typeface="Arial"/>
                <a:ea typeface="Arial"/>
                <a:cs typeface="Arial"/>
              </a:rPr>
              <a:t>Xi represents the output result of convolution kernel i</a:t>
            </a:r>
            <a:r>
              <a:rPr lang="en-IN" sz="1800" b="0" i="0" u="none" strike="noStrike" cap="none" spc="0">
                <a:solidFill>
                  <a:schemeClr val="tx1"/>
                </a:solidFill>
                <a:latin typeface="Arial"/>
                <a:ea typeface="Arial"/>
                <a:cs typeface="Arial"/>
              </a:rPr>
              <a:t> </a:t>
            </a:r>
            <a:r>
              <a:rPr lang="en-US" sz="1800" b="0" i="0" u="none" strike="noStrike" cap="none" spc="0">
                <a:solidFill>
                  <a:schemeClr val="tx1"/>
                </a:solidFill>
                <a:latin typeface="Arial"/>
                <a:ea typeface="Arial"/>
                <a:cs typeface="Arial"/>
              </a:rPr>
              <a:t>represents the convolution operation.</a:t>
            </a:r>
            <a:endParaRPr sz="1800" b="0" i="0" u="none" strike="noStrike" cap="none" spc="0">
              <a:solidFill>
                <a:schemeClr val="tx1"/>
              </a:solidFill>
              <a:latin typeface="Arial"/>
              <a:cs typeface="Arial"/>
            </a:endParaRPr>
          </a:p>
          <a:p>
            <a:pPr algn="just">
              <a:defRPr/>
            </a:pPr>
            <a:r>
              <a:rPr lang="en-US" sz="1800" b="0" i="0" u="none" strike="noStrike" cap="none" spc="0">
                <a:solidFill>
                  <a:schemeClr val="tx1"/>
                </a:solidFill>
                <a:latin typeface="Arial"/>
                <a:ea typeface="Arial"/>
                <a:cs typeface="Arial"/>
              </a:rPr>
              <a:t>f(x) represents the activation function (ReLU - Rectified linear unit is used). Explanation:</a:t>
            </a:r>
            <a:r>
              <a:rPr lang="en-IN" sz="1800" b="0" i="0" u="none" strike="noStrike" cap="none" spc="0">
                <a:solidFill>
                  <a:schemeClr val="tx1"/>
                </a:solidFill>
                <a:latin typeface="Arial"/>
                <a:ea typeface="Arial"/>
                <a:cs typeface="Arial"/>
              </a:rPr>
              <a:t> </a:t>
            </a:r>
            <a:r>
              <a:rPr lang="en-US" sz="1800" b="0" i="0" u="none" strike="noStrike" cap="none" spc="0">
                <a:solidFill>
                  <a:schemeClr val="tx1"/>
                </a:solidFill>
                <a:latin typeface="Arial"/>
                <a:ea typeface="Arial"/>
                <a:cs typeface="Arial"/>
              </a:rPr>
              <a:t>Convolutional layer extracts characteristic information by sweeping the input data.</a:t>
            </a:r>
            <a:r>
              <a:rPr lang="en-IN" sz="1800" b="0" i="0" u="none" strike="noStrike" cap="none" spc="0">
                <a:solidFill>
                  <a:schemeClr val="tx1"/>
                </a:solidFill>
                <a:latin typeface="Arial"/>
                <a:ea typeface="Arial"/>
                <a:cs typeface="Arial"/>
              </a:rPr>
              <a:t> </a:t>
            </a:r>
            <a:r>
              <a:rPr lang="en-US" sz="1800" b="0" i="0" u="none" strike="noStrike" cap="none" spc="0">
                <a:solidFill>
                  <a:schemeClr val="tx1"/>
                </a:solidFill>
                <a:latin typeface="Arial"/>
                <a:ea typeface="Arial"/>
                <a:cs typeface="Arial"/>
              </a:rPr>
              <a:t>ReLU activation function prevents gradient disappearance and speeds up model training.</a:t>
            </a:r>
            <a:endParaRPr sz="1800" b="0" i="0" u="none" strike="noStrike" cap="none" spc="0">
              <a:solidFill>
                <a:schemeClr val="tx1"/>
              </a:solidFill>
              <a:latin typeface="Arial"/>
              <a:cs typeface="Arial"/>
            </a:endParaRPr>
          </a:p>
          <a:p>
            <a:pPr algn="just">
              <a:defRPr/>
            </a:pPr>
            <a:r>
              <a:rPr lang="en-US" sz="1800" b="1" i="0" u="none" strike="noStrike" cap="none" spc="0">
                <a:solidFill>
                  <a:schemeClr val="tx1"/>
                </a:solidFill>
                <a:latin typeface="Arial"/>
                <a:ea typeface="Arial"/>
                <a:cs typeface="Arial"/>
              </a:rPr>
              <a:t>Pooling Layer Operation</a:t>
            </a:r>
            <a:endParaRPr sz="1800" b="0" i="0" u="none" strike="noStrike" cap="none" spc="0">
              <a:solidFill>
                <a:schemeClr val="tx1"/>
              </a:solidFill>
              <a:latin typeface="Arial"/>
              <a:cs typeface="Arial"/>
            </a:endParaRPr>
          </a:p>
          <a:p>
            <a:pPr algn="just">
              <a:defRPr/>
            </a:pPr>
            <a:r>
              <a:rPr lang="en-US" sz="1800" b="0" i="0" u="none" strike="noStrike" cap="none" spc="0">
                <a:solidFill>
                  <a:schemeClr val="tx1"/>
                </a:solidFill>
                <a:latin typeface="Arial"/>
                <a:ea typeface="Arial"/>
                <a:cs typeface="Arial"/>
              </a:rPr>
              <a:t>Objective: Describe the purpose of the pooling layer in the CNN. Equation : 𝑄𝑗=𝑀𝑎𝑥(𝑃0𝑗,𝑃1𝑗,𝑃2𝑗,𝑃3𝑗…𝑃𝑡𝑗)</a:t>
            </a:r>
            <a:r>
              <a:rPr lang="en-IN" sz="1800" b="0" i="0" u="none" strike="noStrike" cap="none" spc="0">
                <a:solidFill>
                  <a:schemeClr val="tx1"/>
                </a:solidFill>
                <a:latin typeface="Arial"/>
                <a:ea typeface="Arial"/>
                <a:cs typeface="Arial"/>
              </a:rPr>
              <a:t> </a:t>
            </a:r>
            <a:r>
              <a:rPr lang="en-US" sz="1800" b="0" i="0" u="none" strike="noStrike" cap="none" spc="0">
                <a:solidFill>
                  <a:schemeClr val="tx1"/>
                </a:solidFill>
                <a:latin typeface="Arial"/>
                <a:ea typeface="Arial"/>
                <a:cs typeface="Arial"/>
              </a:rPr>
              <a:t>Qj represents the output result of the pooling region j. Max pooling operation is used.</a:t>
            </a:r>
            <a:endParaRPr sz="1800" b="0" i="0" u="none" strike="noStrike" cap="none" spc="0">
              <a:solidFill>
                <a:schemeClr val="tx1"/>
              </a:solidFill>
              <a:latin typeface="Arial"/>
              <a:cs typeface="Arial"/>
            </a:endParaRPr>
          </a:p>
          <a:p>
            <a:pPr algn="just">
              <a:defRPr/>
            </a:pPr>
            <a:r>
              <a:rPr lang="en-US" sz="1800" b="0" i="0" u="none" strike="noStrike" cap="none" spc="0">
                <a:solidFill>
                  <a:schemeClr val="tx1"/>
                </a:solidFill>
                <a:latin typeface="Arial"/>
                <a:ea typeface="Arial"/>
                <a:cs typeface="Arial"/>
              </a:rPr>
              <a:t>Explanation:</a:t>
            </a:r>
            <a:r>
              <a:rPr lang="en-US" sz="1800" b="0" i="0" u="none" strike="noStrike" cap="none" spc="0">
                <a:solidFill>
                  <a:schemeClr val="tx1"/>
                </a:solidFill>
                <a:latin typeface="Arial"/>
                <a:ea typeface="Arial"/>
                <a:cs typeface="Arial"/>
              </a:rPr>
              <a:t>Pooling layer achieves invariance and reduces complexity by down sampling. Max pooling retains critical information for better performance.</a:t>
            </a:r>
            <a:endParaRPr sz="1400" b="0" i="0" u="none" strike="noStrike" cap="none" spc="0">
              <a:solidFill>
                <a:schemeClr val="tx1"/>
              </a:solidFill>
              <a:latin typeface="Arial"/>
              <a:cs typeface="Aria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Theme">
  <a:themeElements>
    <a:clrScheme name="New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Arial"/>
        <a:ea typeface="Arial"/>
        <a:cs typeface="Arial"/>
      </a:majorFont>
      <a:minorFont>
        <a:latin typeface="Arial"/>
        <a:ea typeface="Arial"/>
        <a:cs typeface="Arial"/>
      </a:minorFont>
    </a:fontScheme>
    <a:fmtScheme name="Office Them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heme>
</file>

<file path=ppt/theme/theme2.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a:ea typeface="Arial"/>
        <a:cs typeface="Arial"/>
      </a:majorFont>
      <a:minorFont>
        <a:latin typeface="Arial"/>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ONLYOFFICE/8.0.1.31</Application>
  <DocSecurity>0</DocSecurity>
  <PresentationFormat>Widescreen</PresentationFormat>
  <Paragraphs>0</Paragraphs>
  <Slides>13</Slides>
  <Notes>13</Notes>
  <HiddenSlides>0</HiddenSlides>
  <MMClips>2</MMClips>
  <ScaleCrop>0</ScaleCrop>
  <HeadingPairs>
    <vt:vector size="4" baseType="variant">
      <vt:variant>
        <vt:lpstr>Theme</vt:lpstr>
      </vt:variant>
      <vt:variant>
        <vt:i4>1</vt:i4>
      </vt:variant>
      <vt:variant>
        <vt:lpstr>Slide Titles</vt:lpstr>
      </vt:variant>
      <vt:variant>
        <vt:i4>13</vt:i4>
      </vt:variant>
    </vt:vector>
  </HeadingPairs>
  <TitlesOfParts>
    <vt:vector size="14"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dc:identifier/>
  <dc:language/>
  <cp:lastModifiedBy/>
  <cp:revision>6</cp:revision>
  <dcterms:modified xsi:type="dcterms:W3CDTF">2024-04-29T17:49:03Z</dcterms:modified>
  <cp:category/>
  <cp:contentStatus/>
  <cp:version/>
</cp:coreProperties>
</file>